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40"/>
  </p:notesMasterIdLst>
  <p:handoutMasterIdLst>
    <p:handoutMasterId r:id="rId41"/>
  </p:handoutMasterIdLst>
  <p:sldIdLst>
    <p:sldId id="298" r:id="rId5"/>
    <p:sldId id="1521" r:id="rId6"/>
    <p:sldId id="305" r:id="rId7"/>
    <p:sldId id="671" r:id="rId8"/>
    <p:sldId id="1960226545" r:id="rId9"/>
    <p:sldId id="1554" r:id="rId10"/>
    <p:sldId id="1556" r:id="rId11"/>
    <p:sldId id="2877" r:id="rId12"/>
    <p:sldId id="2856" r:id="rId13"/>
    <p:sldId id="265" r:id="rId14"/>
    <p:sldId id="2869" r:id="rId15"/>
    <p:sldId id="2868" r:id="rId16"/>
    <p:sldId id="1528" r:id="rId17"/>
    <p:sldId id="1960226546" r:id="rId18"/>
    <p:sldId id="2873" r:id="rId19"/>
    <p:sldId id="2872" r:id="rId20"/>
    <p:sldId id="2879" r:id="rId21"/>
    <p:sldId id="2871" r:id="rId22"/>
    <p:sldId id="2219" r:id="rId23"/>
    <p:sldId id="1523" r:id="rId24"/>
    <p:sldId id="2866" r:id="rId25"/>
    <p:sldId id="352" r:id="rId26"/>
    <p:sldId id="1525" r:id="rId27"/>
    <p:sldId id="1500" r:id="rId28"/>
    <p:sldId id="2878" r:id="rId29"/>
    <p:sldId id="294" r:id="rId30"/>
    <p:sldId id="2223" r:id="rId31"/>
    <p:sldId id="300" r:id="rId32"/>
    <p:sldId id="2221" r:id="rId33"/>
    <p:sldId id="2220" r:id="rId34"/>
    <p:sldId id="2226" r:id="rId35"/>
    <p:sldId id="784" r:id="rId36"/>
    <p:sldId id="818" r:id="rId37"/>
    <p:sldId id="1960226535" r:id="rId38"/>
    <p:sldId id="777" r:id="rId39"/>
  </p:sldIdLst>
  <p:sldSz cx="9144000" cy="6858000" type="screen4x3"/>
  <p:notesSz cx="6858000" cy="9144000"/>
  <p:defaultTextStyle>
    <a:defPPr rtl="0"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19" autoAdjust="0"/>
  </p:normalViewPr>
  <p:slideViewPr>
    <p:cSldViewPr snapToGrid="0">
      <p:cViewPr varScale="1">
        <p:scale>
          <a:sx n="82" d="100"/>
          <a:sy n="82" d="100"/>
        </p:scale>
        <p:origin x="143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1" d="100"/>
        <a:sy n="101" d="100"/>
      </p:scale>
      <p:origin x="0" y="-5530"/>
    </p:cViewPr>
  </p:sorterViewPr>
  <p:notesViewPr>
    <p:cSldViewPr snapToGrid="0">
      <p:cViewPr varScale="1">
        <p:scale>
          <a:sx n="78" d="100"/>
          <a:sy n="78" d="100"/>
        </p:scale>
        <p:origin x="3494" y="8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12CF2B-E82F-4152-ADD2-ED47E5A676F4}" type="datetimeFigureOut">
              <a:rPr lang="pt-BR" smtClean="0"/>
              <a:t>04/09/2023</a:t>
            </a:fld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FE9163-63CE-4B6F-8106-3CB82B73A73B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386649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 noProof="0" dirty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F9FF0D-B331-4276-BF84-39B369306F99}" type="datetimeFigureOut">
              <a:rPr lang="pt-BR" noProof="0" smtClean="0"/>
              <a:t>04/09/2023</a:t>
            </a:fld>
            <a:endParaRPr lang="pt-BR" noProof="0" dirty="0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 noProof="0" dirty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pt-BR" noProof="0" dirty="0"/>
              <a:t>Clique para editar o texto Mestre</a:t>
            </a:r>
          </a:p>
          <a:p>
            <a:pPr lvl="1"/>
            <a:r>
              <a:rPr lang="pt-BR" noProof="0" dirty="0"/>
              <a:t>Segundo nível</a:t>
            </a:r>
          </a:p>
          <a:p>
            <a:pPr lvl="2"/>
            <a:r>
              <a:rPr lang="pt-BR" noProof="0" dirty="0"/>
              <a:t>Terceiro nível</a:t>
            </a:r>
          </a:p>
          <a:p>
            <a:pPr lvl="3"/>
            <a:r>
              <a:rPr lang="pt-BR" noProof="0" dirty="0"/>
              <a:t>Quarto nível</a:t>
            </a:r>
          </a:p>
          <a:p>
            <a:pPr lvl="4"/>
            <a:r>
              <a:rPr lang="pt-BR" noProof="0" dirty="0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 noProof="0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C564A1-17BF-464F-B2FE-65DA37285BF0}" type="slidenum">
              <a:rPr lang="pt-BR" noProof="0" smtClean="0"/>
              <a:t>‹nº›</a:t>
            </a:fld>
            <a:endParaRPr lang="pt-BR" noProof="0" dirty="0"/>
          </a:p>
        </p:txBody>
      </p:sp>
    </p:spTree>
    <p:extLst>
      <p:ext uri="{BB962C8B-B14F-4D97-AF65-F5344CB8AC3E}">
        <p14:creationId xmlns:p14="http://schemas.microsoft.com/office/powerpoint/2010/main" val="2917261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C564A1-17BF-464F-B2FE-65DA37285BF0}" type="slidenum">
              <a:rPr lang="pt-BR" smtClean="0"/>
              <a:t>1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787099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30700"/>
            <a:ext cx="5486400" cy="4102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pt-BR" altLang="pt-BR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758142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1" name="Google Shape;471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marR="0" lvl="0" indent="-95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dirty="0"/>
          </a:p>
          <a:p>
            <a:pPr marL="171450" marR="0" lvl="0" indent="-95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72" name="Google Shape;472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5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546311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130" name="Espaço Reservado para Imagem de Slide 1">
            <a:extLst>
              <a:ext uri="{FF2B5EF4-FFF2-40B4-BE49-F238E27FC236}">
                <a16:creationId xmlns:a16="http://schemas.microsoft.com/office/drawing/2014/main" id="{F5150B95-CACE-4EAB-8B03-95F7CCCD395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2131" name="Espaço Reservado para Anotações 2">
            <a:extLst>
              <a:ext uri="{FF2B5EF4-FFF2-40B4-BE49-F238E27FC236}">
                <a16:creationId xmlns:a16="http://schemas.microsoft.com/office/drawing/2014/main" id="{DDDB3262-90DE-4728-B80E-637EE2C8D7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32132" name="Espaço Reservado para Número de Slide 3">
            <a:extLst>
              <a:ext uri="{FF2B5EF4-FFF2-40B4-BE49-F238E27FC236}">
                <a16:creationId xmlns:a16="http://schemas.microsoft.com/office/drawing/2014/main" id="{A360DFCA-4526-4E74-9CA1-E7A3A3B4B4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0FEC385-AA03-4618-9245-D89749F787D4}" type="slidenum">
              <a:rPr lang="pt-BR" altLang="en-US" smtClean="0">
                <a:latin typeface="Calibri" panose="020F0502020204030204" pitchFamily="34" charset="0"/>
              </a:rPr>
              <a:pPr>
                <a:spcBef>
                  <a:spcPct val="0"/>
                </a:spcBef>
              </a:pPr>
              <a:t>24</a:t>
            </a:fld>
            <a:endParaRPr lang="pt-BR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52507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" name="Google Shape;1175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6" name="Google Shape;1176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493595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" name="Google Shape;1237;p4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38" name="Google Shape;1238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738261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A1F6EC2A-8F7B-B8B7-8474-2C3A9C2323C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46188" y="738188"/>
            <a:ext cx="4808537" cy="3606800"/>
          </a:xfrm>
          <a:ln/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165BB93B-7143-15D1-5DBF-B39155FCBC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t-BR" altLang="pt-BR">
                <a:latin typeface="Arial" panose="020B0604020202020204" pitchFamily="34" charset="0"/>
              </a:rPr>
              <a:t>5 minutes (delays)</a:t>
            </a:r>
          </a:p>
          <a:p>
            <a:endParaRPr lang="pt-BR" altLang="pt-BR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32772" name="Header Placeholder 3">
            <a:extLst>
              <a:ext uri="{FF2B5EF4-FFF2-40B4-BE49-F238E27FC236}">
                <a16:creationId xmlns:a16="http://schemas.microsoft.com/office/drawing/2014/main" id="{19DA3D42-0D3C-0885-A5B8-82386E69DFD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27" tIns="46363" rIns="92727" bIns="46363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84225" indent="-3016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08088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90688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4875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320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92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64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36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endParaRPr lang="pt-BR" altLang="pt-BR" sz="2400">
              <a:solidFill>
                <a:srgbClr val="000000"/>
              </a:solidFill>
              <a:latin typeface="Times New Roman" panose="02020603050405020304" pitchFamily="18" charset="0"/>
              <a:ea typeface="MS PGothic" panose="020B0600070205080204" pitchFamily="34" charset="-128"/>
            </a:endParaRPr>
          </a:p>
        </p:txBody>
      </p:sp>
      <p:sp>
        <p:nvSpPr>
          <p:cNvPr id="32773" name="Date Placeholder 4">
            <a:extLst>
              <a:ext uri="{FF2B5EF4-FFF2-40B4-BE49-F238E27FC236}">
                <a16:creationId xmlns:a16="http://schemas.microsoft.com/office/drawing/2014/main" id="{711E793A-A3DC-1546-CE5D-AE79EA1C657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27" tIns="46363" rIns="92727" bIns="46363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84225" indent="-3016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08088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90688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4875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320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92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64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36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endParaRPr lang="pt-BR" altLang="pt-BR" sz="2400">
              <a:solidFill>
                <a:srgbClr val="000000"/>
              </a:solidFill>
              <a:latin typeface="Times New Roman" panose="02020603050405020304" pitchFamily="18" charset="0"/>
              <a:ea typeface="MS PGothic" panose="020B0600070205080204" pitchFamily="34" charset="-128"/>
            </a:endParaRPr>
          </a:p>
        </p:txBody>
      </p:sp>
      <p:sp>
        <p:nvSpPr>
          <p:cNvPr id="32774" name="Footer Placeholder 5">
            <a:extLst>
              <a:ext uri="{FF2B5EF4-FFF2-40B4-BE49-F238E27FC236}">
                <a16:creationId xmlns:a16="http://schemas.microsoft.com/office/drawing/2014/main" id="{2EDF10D7-8D09-ED30-5D2F-DA4304AF180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78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27" tIns="46363" rIns="92727" bIns="46363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84225" indent="-3016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08088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90688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4875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320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92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64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36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endParaRPr lang="pt-BR" altLang="pt-BR" sz="2400">
              <a:solidFill>
                <a:srgbClr val="000000"/>
              </a:solidFill>
              <a:latin typeface="Times New Roman" panose="02020603050405020304" pitchFamily="18" charset="0"/>
              <a:ea typeface="MS PGothic" panose="020B0600070205080204" pitchFamily="34" charset="-128"/>
            </a:endParaRPr>
          </a:p>
        </p:txBody>
      </p:sp>
      <p:sp>
        <p:nvSpPr>
          <p:cNvPr id="32775" name="Slide Number Placeholder 6">
            <a:extLst>
              <a:ext uri="{FF2B5EF4-FFF2-40B4-BE49-F238E27FC236}">
                <a16:creationId xmlns:a16="http://schemas.microsoft.com/office/drawing/2014/main" id="{7848B5DB-BDB6-24E7-D8C8-3542238DCB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78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27" tIns="46363" rIns="92727" bIns="46363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84225" indent="-3016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08088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90688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4875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320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92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64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36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87D80A1-E10D-4C18-98B0-4DA21D3A42E9}" type="slidenum">
              <a:rPr lang="pt-BR" altLang="pt-BR" sz="2400" smtClean="0">
                <a:solidFill>
                  <a:srgbClr val="000000"/>
                </a:solidFill>
                <a:latin typeface="Times New Roman" panose="02020603050405020304" pitchFamily="18" charset="0"/>
                <a:ea typeface="MS PGothic" panose="020B0600070205080204" pitchFamily="34" charset="-128"/>
              </a:rPr>
              <a:pPr>
                <a:spcBef>
                  <a:spcPct val="0"/>
                </a:spcBef>
              </a:pPr>
              <a:t>29</a:t>
            </a:fld>
            <a:endParaRPr lang="pt-BR" altLang="pt-BR" sz="2400">
              <a:solidFill>
                <a:srgbClr val="000000"/>
              </a:solidFill>
              <a:latin typeface="Times New Roman" panose="02020603050405020304" pitchFamily="18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451277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48B89-D51C-4A3D-A479-353FE8CBDDFD}" type="slidenum">
              <a:rPr lang="pt-BR" smtClean="0"/>
              <a:t>35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14670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>
            <a:extLst>
              <a:ext uri="{FF2B5EF4-FFF2-40B4-BE49-F238E27FC236}">
                <a16:creationId xmlns:a16="http://schemas.microsoft.com/office/drawing/2014/main" id="{39E3965E-AC41-4711-9D10-E25ABB132D86}"/>
              </a:ext>
            </a:extLst>
          </p:cNvPr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rtlCol="0" anchor="b">
            <a:normAutofit/>
          </a:bodyPr>
          <a:lstStyle>
            <a:lvl1pPr algn="l">
              <a:lnSpc>
                <a:spcPct val="90000"/>
              </a:lnSpc>
              <a:defRPr sz="6000" spc="-38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pt-BR" noProof="0"/>
              <a:t>Clique para editar o título Mestre</a:t>
            </a:r>
            <a:endParaRPr lang="pt-BR" noProof="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825038" y="4645152"/>
            <a:ext cx="7543800" cy="1143000"/>
          </a:xfrm>
        </p:spPr>
        <p:txBody>
          <a:bodyPr lIns="91440" rIns="91440" rtlCol="0">
            <a:normAutofit/>
          </a:bodyPr>
          <a:lstStyle>
            <a:lvl1pPr marL="0" indent="0" algn="l">
              <a:buNone/>
              <a:defRPr sz="1800" cap="all" spc="150" baseline="0">
                <a:solidFill>
                  <a:schemeClr val="tx1"/>
                </a:solidFill>
                <a:latin typeface="+mn-lt"/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pPr rtl="0"/>
            <a:r>
              <a:rPr lang="pt-BR" noProof="0"/>
              <a:t>Clique para editar o estilo do subtítulo Mestre</a:t>
            </a:r>
            <a:endParaRPr lang="pt-BR" noProof="0" dirty="0"/>
          </a:p>
        </p:txBody>
      </p:sp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1F5DC8C3-BA5F-4EED-BB9A-A14272BD82A1}"/>
              </a:ext>
            </a:extLst>
          </p:cNvPr>
          <p:cNvCxnSpPr/>
          <p:nvPr/>
        </p:nvCxnSpPr>
        <p:spPr>
          <a:xfrm>
            <a:off x="905744" y="4474741"/>
            <a:ext cx="740664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925CCF1-92C0-4AF3-BFAF-492163191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04E8571-58AC-4B02-A72C-B7E3E60A7BA5}" type="datetime1">
              <a:rPr lang="pt-BR" noProof="0" smtClean="0"/>
              <a:t>04/09/2023</a:t>
            </a:fld>
            <a:endParaRPr lang="pt-BR" noProof="0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51A78A9-3DFF-4937-A9F2-5D8CF495F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t-BR" noProof="0" dirty="0"/>
          </a:p>
        </p:txBody>
      </p:sp>
      <p:sp>
        <p:nvSpPr>
          <p:cNvPr id="6" name="Espaço Reservado para o Número do Slide 5">
            <a:extLst>
              <a:ext uri="{FF2B5EF4-FFF2-40B4-BE49-F238E27FC236}">
                <a16:creationId xmlns:a16="http://schemas.microsoft.com/office/drawing/2014/main" id="{5FAEB271-5CC0-4759-BC6E-8BE53AB22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pt-BR" noProof="0" smtClean="0"/>
              <a:t>‹nº›</a:t>
            </a:fld>
            <a:endParaRPr lang="pt-BR" noProof="0" dirty="0"/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2BB2583F-ADFC-AE96-2ACF-461FB3384C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9040" y="126585"/>
            <a:ext cx="1572291" cy="810276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623437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omente Título">
    <p:bg>
      <p:bgPr>
        <a:solidFill>
          <a:srgbClr val="25658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7">
            <a:extLst>
              <a:ext uri="{FF2B5EF4-FFF2-40B4-BE49-F238E27FC236}">
                <a16:creationId xmlns:a16="http://schemas.microsoft.com/office/drawing/2014/main" id="{97219F1B-D64E-634C-8A4E-55339641575D}"/>
              </a:ext>
            </a:extLst>
          </p:cNvPr>
          <p:cNvSpPr/>
          <p:nvPr userDrawn="1"/>
        </p:nvSpPr>
        <p:spPr>
          <a:xfrm>
            <a:off x="0" y="824950"/>
            <a:ext cx="834888" cy="198781"/>
          </a:xfrm>
          <a:prstGeom prst="rect">
            <a:avLst/>
          </a:prstGeom>
          <a:solidFill>
            <a:srgbClr val="39A2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350" b="1" i="0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9996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59041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2142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7">
            <a:extLst>
              <a:ext uri="{FF2B5EF4-FFF2-40B4-BE49-F238E27FC236}">
                <a16:creationId xmlns:a16="http://schemas.microsoft.com/office/drawing/2014/main" id="{ADCA925D-F16C-6743-8D0A-634B4F8796D1}"/>
              </a:ext>
            </a:extLst>
          </p:cNvPr>
          <p:cNvSpPr/>
          <p:nvPr userDrawn="1"/>
        </p:nvSpPr>
        <p:spPr>
          <a:xfrm>
            <a:off x="0" y="660362"/>
            <a:ext cx="791766" cy="164589"/>
          </a:xfrm>
          <a:prstGeom prst="rect">
            <a:avLst/>
          </a:prstGeom>
          <a:solidFill>
            <a:srgbClr val="44AD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3" name="Título 12">
            <a:extLst>
              <a:ext uri="{FF2B5EF4-FFF2-40B4-BE49-F238E27FC236}">
                <a16:creationId xmlns:a16="http://schemas.microsoft.com/office/drawing/2014/main" id="{C79AFD20-491A-604A-97FC-61ABD0ECF9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766" y="415238"/>
            <a:ext cx="7723584" cy="568739"/>
          </a:xfrm>
          <a:prstGeom prst="rect">
            <a:avLst/>
          </a:prstGeom>
        </p:spPr>
        <p:txBody>
          <a:bodyPr/>
          <a:lstStyle>
            <a:lvl1pPr>
              <a:defRPr sz="2700">
                <a:solidFill>
                  <a:schemeClr val="accent2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14919447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7">
            <a:extLst>
              <a:ext uri="{FF2B5EF4-FFF2-40B4-BE49-F238E27FC236}">
                <a16:creationId xmlns:a16="http://schemas.microsoft.com/office/drawing/2014/main" id="{ADCA925D-F16C-6743-8D0A-634B4F8796D1}"/>
              </a:ext>
            </a:extLst>
          </p:cNvPr>
          <p:cNvSpPr/>
          <p:nvPr userDrawn="1"/>
        </p:nvSpPr>
        <p:spPr>
          <a:xfrm>
            <a:off x="0" y="660362"/>
            <a:ext cx="791766" cy="164589"/>
          </a:xfrm>
          <a:prstGeom prst="rect">
            <a:avLst/>
          </a:prstGeom>
          <a:solidFill>
            <a:srgbClr val="44AD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3" name="Título 12">
            <a:extLst>
              <a:ext uri="{FF2B5EF4-FFF2-40B4-BE49-F238E27FC236}">
                <a16:creationId xmlns:a16="http://schemas.microsoft.com/office/drawing/2014/main" id="{C79AFD20-491A-604A-97FC-61ABD0ECF9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766" y="415238"/>
            <a:ext cx="7723584" cy="568739"/>
          </a:xfrm>
          <a:prstGeom prst="rect">
            <a:avLst/>
          </a:prstGeom>
        </p:spPr>
        <p:txBody>
          <a:bodyPr/>
          <a:lstStyle>
            <a:lvl1pPr>
              <a:defRPr sz="2700">
                <a:solidFill>
                  <a:schemeClr val="accent2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587065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t-BR" noProof="0"/>
              <a:t>Clique para editar o título Mestre</a:t>
            </a:r>
            <a:endParaRPr lang="pt-BR" noProof="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pt-BR" noProof="0"/>
              <a:t>Clique para editar os estilos de texto Mestres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  <a:endParaRPr lang="pt-BR" noProof="0" dirty="0"/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354D8B55-9EA8-4B81-8E84-9B93B0A2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6C2D5DC-E9E6-4460-9005-9561D7AE5062}" type="datetime1">
              <a:rPr lang="pt-BR" noProof="0" smtClean="0"/>
              <a:t>04/09/2023</a:t>
            </a:fld>
            <a:endParaRPr lang="pt-BR" noProof="0" dirty="0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062CA021-2578-47CB-822C-BDDFF722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t-BR" noProof="0" dirty="0"/>
          </a:p>
        </p:txBody>
      </p:sp>
      <p:sp>
        <p:nvSpPr>
          <p:cNvPr id="9" name="Espaço Reservado para o Número do Slide 8">
            <a:extLst>
              <a:ext uri="{FF2B5EF4-FFF2-40B4-BE49-F238E27FC236}">
                <a16:creationId xmlns:a16="http://schemas.microsoft.com/office/drawing/2014/main" id="{C4AAB51D-4141-4682-9375-DAFD5FB9D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pt-BR" noProof="0" smtClean="0"/>
              <a:t>‹nº›</a:t>
            </a:fld>
            <a:endParaRPr lang="pt-BR" noProof="0" dirty="0"/>
          </a:p>
        </p:txBody>
      </p:sp>
    </p:spTree>
    <p:extLst>
      <p:ext uri="{BB962C8B-B14F-4D97-AF65-F5344CB8AC3E}">
        <p14:creationId xmlns:p14="http://schemas.microsoft.com/office/powerpoint/2010/main" val="2540465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>
            <a:extLst>
              <a:ext uri="{FF2B5EF4-FFF2-40B4-BE49-F238E27FC236}">
                <a16:creationId xmlns:a16="http://schemas.microsoft.com/office/drawing/2014/main" id="{A585C21A-8B93-4657-B5DF-7EAEAD3BE127}"/>
              </a:ext>
            </a:extLst>
          </p:cNvPr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rtlCol="0" anchor="b" anchorCtr="0">
            <a:normAutofit/>
          </a:bodyPr>
          <a:lstStyle>
            <a:lvl1pPr>
              <a:lnSpc>
                <a:spcPct val="90000"/>
              </a:lnSpc>
              <a:defRPr sz="6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pt-BR" noProof="0"/>
              <a:t>Clique para editar o título Mestre</a:t>
            </a:r>
            <a:endParaRPr lang="pt-BR" noProof="0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22960" y="4663440"/>
            <a:ext cx="7543800" cy="1143000"/>
          </a:xfrm>
        </p:spPr>
        <p:txBody>
          <a:bodyPr lIns="91440" rIns="91440" rtlCol="0" anchor="t" anchorCtr="0">
            <a:normAutofit/>
          </a:bodyPr>
          <a:lstStyle>
            <a:lvl1pPr marL="0" indent="0">
              <a:buNone/>
              <a:defRPr sz="1800" cap="all" spc="150" baseline="0">
                <a:solidFill>
                  <a:schemeClr val="tx1"/>
                </a:solidFill>
                <a:latin typeface="+mn-lt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pt-BR" noProof="0"/>
              <a:t>Clique para editar os estilos de texto Mestres</a:t>
            </a:r>
          </a:p>
        </p:txBody>
      </p:sp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459DE2C1-4C52-40A3-8959-27B2C1BEBFF6}"/>
              </a:ext>
            </a:extLst>
          </p:cNvPr>
          <p:cNvCxnSpPr/>
          <p:nvPr/>
        </p:nvCxnSpPr>
        <p:spPr>
          <a:xfrm>
            <a:off x="905744" y="4485132"/>
            <a:ext cx="740664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AAF2E137-EC28-48F8-9198-1F0253902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7616C38-4A2F-4C3B-B502-7E51C7F0342F}" type="datetime1">
              <a:rPr lang="pt-BR" noProof="0" smtClean="0"/>
              <a:t>04/09/2023</a:t>
            </a:fld>
            <a:endParaRPr lang="pt-BR" noProof="0" dirty="0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189422CD-6F62-4DD6-89EF-07A60B42D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t-BR" noProof="0" dirty="0"/>
          </a:p>
        </p:txBody>
      </p:sp>
      <p:sp>
        <p:nvSpPr>
          <p:cNvPr id="11" name="Espaço Reservado para o Número do Slide 10">
            <a:extLst>
              <a:ext uri="{FF2B5EF4-FFF2-40B4-BE49-F238E27FC236}">
                <a16:creationId xmlns:a16="http://schemas.microsoft.com/office/drawing/2014/main" id="{69C6AFF8-42B4-4D05-969B-9F5FB3355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pt-BR" noProof="0" smtClean="0"/>
              <a:t>‹nº›</a:t>
            </a:fld>
            <a:endParaRPr lang="pt-BR" noProof="0" dirty="0"/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DCE824BD-DE57-7919-00E7-C3C19CFCC2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9040" y="126585"/>
            <a:ext cx="1572291" cy="810276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762783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is conteúd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 rtlCol="0"/>
          <a:lstStyle/>
          <a:p>
            <a:pPr rtl="0"/>
            <a:r>
              <a:rPr lang="pt-BR" noProof="0"/>
              <a:t>Clique para editar o título Mestre</a:t>
            </a:r>
            <a:endParaRPr lang="pt-BR" noProof="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22960" y="2120900"/>
            <a:ext cx="3479802" cy="3748193"/>
          </a:xfrm>
        </p:spPr>
        <p:txBody>
          <a:bodyPr rtlCol="0"/>
          <a:lstStyle/>
          <a:p>
            <a:pPr lvl="0" rtl="0"/>
            <a:r>
              <a:rPr lang="pt-BR" noProof="0"/>
              <a:t>Clique para editar os estilos de texto Mestres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  <a:endParaRPr lang="pt-BR" noProof="0" dirty="0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886958" y="2120900"/>
            <a:ext cx="3479802" cy="3748194"/>
          </a:xfrm>
        </p:spPr>
        <p:txBody>
          <a:bodyPr rtlCol="0"/>
          <a:lstStyle/>
          <a:p>
            <a:pPr lvl="0" rtl="0"/>
            <a:r>
              <a:rPr lang="pt-BR" noProof="0"/>
              <a:t>Clique para editar os estilos de texto Mestres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  <a:endParaRPr lang="pt-BR" noProof="0" dirty="0"/>
          </a:p>
        </p:txBody>
      </p:sp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5782D47D-B0DC-4C40-BCC6-BBBA32584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0EB7CE7-B188-4FE4-8B6E-3889DBBDC355}" type="datetime1">
              <a:rPr lang="pt-BR" noProof="0" smtClean="0"/>
              <a:t>04/09/2023</a:t>
            </a:fld>
            <a:endParaRPr lang="pt-BR" noProof="0" dirty="0"/>
          </a:p>
        </p:txBody>
      </p:sp>
      <p:sp>
        <p:nvSpPr>
          <p:cNvPr id="9" name="Espaço Reservado para Rodapé 8">
            <a:extLst>
              <a:ext uri="{FF2B5EF4-FFF2-40B4-BE49-F238E27FC236}">
                <a16:creationId xmlns:a16="http://schemas.microsoft.com/office/drawing/2014/main" id="{4690D34E-7EBD-44B2-83CA-4C126A18D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t-BR" noProof="0" dirty="0"/>
          </a:p>
        </p:txBody>
      </p:sp>
      <p:sp>
        <p:nvSpPr>
          <p:cNvPr id="10" name="Espaço reservado para o número do slide 9">
            <a:extLst>
              <a:ext uri="{FF2B5EF4-FFF2-40B4-BE49-F238E27FC236}">
                <a16:creationId xmlns:a16="http://schemas.microsoft.com/office/drawing/2014/main" id="{2AC511A1-9BBD-42DE-92FB-2AF44F8E9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pt-BR" noProof="0" smtClean="0"/>
              <a:t>‹nº›</a:t>
            </a:fld>
            <a:endParaRPr lang="pt-BR" noProof="0" dirty="0"/>
          </a:p>
        </p:txBody>
      </p:sp>
    </p:spTree>
    <p:extLst>
      <p:ext uri="{BB962C8B-B14F-4D97-AF65-F5344CB8AC3E}">
        <p14:creationId xmlns:p14="http://schemas.microsoft.com/office/powerpoint/2010/main" val="588359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 rtlCol="0"/>
          <a:lstStyle/>
          <a:p>
            <a:pPr rtl="0"/>
            <a:r>
              <a:rPr lang="pt-BR" noProof="0"/>
              <a:t>Clique para editar o título Mestre</a:t>
            </a:r>
            <a:endParaRPr lang="pt-BR" noProof="0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22960" y="2057400"/>
            <a:ext cx="3479802" cy="736282"/>
          </a:xfrm>
        </p:spPr>
        <p:txBody>
          <a:bodyPr lIns="91440" rIns="91440" rtlCol="0" anchor="ctr">
            <a:normAutofit/>
          </a:bodyPr>
          <a:lstStyle>
            <a:lvl1pPr marL="0" indent="0">
              <a:buNone/>
              <a:defRPr sz="1500" b="0" cap="all" baseline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rtl="0"/>
            <a:r>
              <a:rPr lang="pt-BR" noProof="0"/>
              <a:t>Clique para editar os estilos de texto Mestres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22960" y="2958275"/>
            <a:ext cx="3479802" cy="2910821"/>
          </a:xfrm>
        </p:spPr>
        <p:txBody>
          <a:bodyPr rtlCol="0"/>
          <a:lstStyle/>
          <a:p>
            <a:pPr lvl="0" rtl="0"/>
            <a:r>
              <a:rPr lang="pt-BR" noProof="0"/>
              <a:t>Clique para editar os estilos de texto Mestres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  <a:endParaRPr lang="pt-BR" noProof="0" dirty="0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886958" y="2057400"/>
            <a:ext cx="3479802" cy="736282"/>
          </a:xfrm>
        </p:spPr>
        <p:txBody>
          <a:bodyPr lIns="91440" rIns="91440" rtlCol="0" anchor="ctr">
            <a:normAutofit/>
          </a:bodyPr>
          <a:lstStyle>
            <a:lvl1pPr marL="0" indent="0">
              <a:buNone/>
              <a:defRPr sz="1500" b="0" cap="all" baseline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rtl="0"/>
            <a:r>
              <a:rPr lang="pt-BR" noProof="0"/>
              <a:t>Clique para editar os estilos de texto Mestres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886958" y="2958274"/>
            <a:ext cx="3479802" cy="2910821"/>
          </a:xfrm>
        </p:spPr>
        <p:txBody>
          <a:bodyPr rtlCol="0"/>
          <a:lstStyle/>
          <a:p>
            <a:pPr lvl="0" rtl="0"/>
            <a:r>
              <a:rPr lang="pt-BR" noProof="0"/>
              <a:t>Clique para editar os estilos de texto Mestres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  <a:endParaRPr lang="pt-BR" noProof="0" dirty="0"/>
          </a:p>
        </p:txBody>
      </p:sp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8AF8A515-AA94-45D1-9223-5C2272618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3932F7F-8399-49FC-B033-AD7A4B77F998}" type="datetime1">
              <a:rPr lang="pt-BR" noProof="0" smtClean="0"/>
              <a:t>04/09/2023</a:t>
            </a:fld>
            <a:endParaRPr lang="pt-BR" noProof="0" dirty="0"/>
          </a:p>
        </p:txBody>
      </p:sp>
      <p:sp>
        <p:nvSpPr>
          <p:cNvPr id="11" name="Espaço Reservado para Rodapé 10">
            <a:extLst>
              <a:ext uri="{FF2B5EF4-FFF2-40B4-BE49-F238E27FC236}">
                <a16:creationId xmlns:a16="http://schemas.microsoft.com/office/drawing/2014/main" id="{D052F5BC-98E0-4D60-AD67-9547738B7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t-BR" noProof="0" dirty="0"/>
          </a:p>
        </p:txBody>
      </p:sp>
      <p:sp>
        <p:nvSpPr>
          <p:cNvPr id="12" name="Espaço Reservado para Número de Slide 11">
            <a:extLst>
              <a:ext uri="{FF2B5EF4-FFF2-40B4-BE49-F238E27FC236}">
                <a16:creationId xmlns:a16="http://schemas.microsoft.com/office/drawing/2014/main" id="{A38552DC-952E-41EA-AAAF-C2187523C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pt-BR" noProof="0" smtClean="0"/>
              <a:t>‹nº›</a:t>
            </a:fld>
            <a:endParaRPr lang="pt-BR" noProof="0" dirty="0"/>
          </a:p>
        </p:txBody>
      </p:sp>
    </p:spTree>
    <p:extLst>
      <p:ext uri="{BB962C8B-B14F-4D97-AF65-F5344CB8AC3E}">
        <p14:creationId xmlns:p14="http://schemas.microsoft.com/office/powerpoint/2010/main" val="1963925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t-BR" noProof="0"/>
              <a:t>Clique para editar o título Mestre</a:t>
            </a:r>
            <a:endParaRPr lang="pt-BR" noProof="0" dirty="0"/>
          </a:p>
        </p:txBody>
      </p:sp>
      <p:sp>
        <p:nvSpPr>
          <p:cNvPr id="6" name="Espaço Reservado para Data 5">
            <a:extLst>
              <a:ext uri="{FF2B5EF4-FFF2-40B4-BE49-F238E27FC236}">
                <a16:creationId xmlns:a16="http://schemas.microsoft.com/office/drawing/2014/main" id="{7392073F-158F-44A3-8913-917AFFC1B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0506B10-4878-49BC-96DE-C536CADA3095}" type="datetime1">
              <a:rPr lang="pt-BR" noProof="0" smtClean="0"/>
              <a:t>04/09/2023</a:t>
            </a:fld>
            <a:endParaRPr lang="pt-BR" noProof="0" dirty="0"/>
          </a:p>
        </p:txBody>
      </p:sp>
      <p:sp>
        <p:nvSpPr>
          <p:cNvPr id="7" name="Espaço Reservado para Rodapé 6">
            <a:extLst>
              <a:ext uri="{FF2B5EF4-FFF2-40B4-BE49-F238E27FC236}">
                <a16:creationId xmlns:a16="http://schemas.microsoft.com/office/drawing/2014/main" id="{EED72207-24CA-42B7-A975-2F8E41CBA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t-BR" noProof="0" dirty="0"/>
          </a:p>
        </p:txBody>
      </p:sp>
      <p:sp>
        <p:nvSpPr>
          <p:cNvPr id="8" name="Espaço reservado para o número do slide 7">
            <a:extLst>
              <a:ext uri="{FF2B5EF4-FFF2-40B4-BE49-F238E27FC236}">
                <a16:creationId xmlns:a16="http://schemas.microsoft.com/office/drawing/2014/main" id="{D01080F2-251A-4B88-9A62-16F46D724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pt-BR" noProof="0" smtClean="0"/>
              <a:t>‹nº›</a:t>
            </a:fld>
            <a:endParaRPr lang="pt-BR" noProof="0" dirty="0"/>
          </a:p>
        </p:txBody>
      </p:sp>
    </p:spTree>
    <p:extLst>
      <p:ext uri="{BB962C8B-B14F-4D97-AF65-F5344CB8AC3E}">
        <p14:creationId xmlns:p14="http://schemas.microsoft.com/office/powerpoint/2010/main" val="4268543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>
            <a:extLst>
              <a:ext uri="{FF2B5EF4-FFF2-40B4-BE49-F238E27FC236}">
                <a16:creationId xmlns:a16="http://schemas.microsoft.com/office/drawing/2014/main" id="{A8E9C91B-7EAD-4562-AB0E-DFB9663AECE3}"/>
              </a:ext>
            </a:extLst>
          </p:cNvPr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F0B6ED2-E191-4517-BA6B-37A4CEFA3A0D}" type="datetime1">
              <a:rPr lang="pt-BR" noProof="0" smtClean="0"/>
              <a:t>04/09/2023</a:t>
            </a:fld>
            <a:endParaRPr lang="pt-BR" noProof="0" dirty="0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pt-BR" noProof="0" dirty="0"/>
          </a:p>
        </p:txBody>
      </p:sp>
      <p:sp>
        <p:nvSpPr>
          <p:cNvPr id="4" name="Espaço reservado para o número do slide 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pt-BR" noProof="0" smtClean="0"/>
              <a:t>‹nº›</a:t>
            </a:fld>
            <a:endParaRPr lang="pt-BR" noProof="0" dirty="0"/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A170F9AE-744B-6EFF-F7AF-51F72717D9E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9040" y="126585"/>
            <a:ext cx="1572291" cy="810276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33393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16D90D66-BCB9-4229-A829-628874352AC0}"/>
              </a:ext>
            </a:extLst>
          </p:cNvPr>
          <p:cNvSpPr/>
          <p:nvPr/>
        </p:nvSpPr>
        <p:spPr>
          <a:xfrm>
            <a:off x="12" y="0"/>
            <a:ext cx="3490722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82600" y="786384"/>
            <a:ext cx="2638175" cy="2093975"/>
          </a:xfrm>
        </p:spPr>
        <p:txBody>
          <a:bodyPr rtlCol="0" anchor="b">
            <a:normAutofit/>
          </a:bodyPr>
          <a:lstStyle>
            <a:lvl1pPr>
              <a:lnSpc>
                <a:spcPct val="90000"/>
              </a:lnSpc>
              <a:defRPr sz="2700" b="0">
                <a:solidFill>
                  <a:srgbClr val="FFFFFF"/>
                </a:solidFill>
              </a:defRPr>
            </a:lvl1pPr>
          </a:lstStyle>
          <a:p>
            <a:pPr rtl="0"/>
            <a:r>
              <a:rPr lang="pt-BR" noProof="0"/>
              <a:t>Clique para editar o título Mestre</a:t>
            </a:r>
            <a:endParaRPr lang="pt-BR" noProof="0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094238" y="812800"/>
            <a:ext cx="4446258" cy="5294757"/>
          </a:xfrm>
        </p:spPr>
        <p:txBody>
          <a:bodyPr rtlCol="0"/>
          <a:lstStyle/>
          <a:p>
            <a:pPr lvl="0" rtl="0"/>
            <a:r>
              <a:rPr lang="pt-BR" noProof="0"/>
              <a:t>Clique para editar os estilos de texto Mestres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  <a:endParaRPr lang="pt-BR" noProof="0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 hasCustomPrompt="1"/>
          </p:nvPr>
        </p:nvSpPr>
        <p:spPr>
          <a:xfrm>
            <a:off x="482599" y="3043051"/>
            <a:ext cx="2638175" cy="3064505"/>
          </a:xfrm>
        </p:spPr>
        <p:txBody>
          <a:bodyPr lIns="91440" rIns="91440" rtlCol="0">
            <a:normAutofit/>
          </a:bodyPr>
          <a:lstStyle>
            <a:lvl1pPr marL="0" indent="0" rtl="0">
              <a:buNone/>
              <a:defRPr sz="1350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 rtl="0"/>
            <a:r>
              <a:rPr lang="pt-BR" noProof="0" dirty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482598" y="6446521"/>
            <a:ext cx="2638176" cy="365125"/>
          </a:xfrm>
        </p:spPr>
        <p:txBody>
          <a:bodyPr rtlCol="0"/>
          <a:lstStyle>
            <a:lvl1pPr algn="l">
              <a:defRPr/>
            </a:lvl1pPr>
          </a:lstStyle>
          <a:p>
            <a:pPr rtl="0"/>
            <a:fld id="{BDB650E8-F74D-4BD3-A6BC-1B4D756C4BE8}" type="datetime1">
              <a:rPr lang="pt-BR" noProof="0" smtClean="0"/>
              <a:t>04/09/2023</a:t>
            </a:fld>
            <a:endParaRPr lang="pt-BR" noProof="0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4094238" y="6446521"/>
            <a:ext cx="4000514" cy="365125"/>
          </a:xfrm>
        </p:spPr>
        <p:txBody>
          <a:bodyPr rtlCol="0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pt-BR" noProof="0" dirty="0"/>
          </a:p>
        </p:txBody>
      </p:sp>
      <p:sp>
        <p:nvSpPr>
          <p:cNvPr id="7" name="Espaço reservado para o número do slide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3A98EE3D-8CD1-4C3F-BD1C-C98C9596463C}" type="slidenum">
              <a:rPr lang="pt-BR" noProof="0" smtClean="0"/>
              <a:pPr rtl="0"/>
              <a:t>‹nº›</a:t>
            </a:fld>
            <a:endParaRPr lang="pt-BR" noProof="0" dirty="0"/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837BFAEF-BB81-4794-3032-7418E79CDC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16311" y="5544488"/>
            <a:ext cx="1572291" cy="810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184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DA134939-39C0-4522-A125-A13DFDA66490}"/>
              </a:ext>
            </a:extLst>
          </p:cNvPr>
          <p:cNvSpPr/>
          <p:nvPr/>
        </p:nvSpPr>
        <p:spPr>
          <a:xfrm>
            <a:off x="0" y="4578350"/>
            <a:ext cx="9141619" cy="227965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Espaço Reservado para Imagem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578350"/>
          </a:xfrm>
          <a:solidFill>
            <a:schemeClr val="bg1">
              <a:lumMod val="85000"/>
            </a:schemeClr>
          </a:solidFill>
        </p:spPr>
        <p:txBody>
          <a:bodyPr lIns="457200" tIns="457200" rtlCol="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rtl="0"/>
            <a:r>
              <a:rPr lang="pt-BR" noProof="0"/>
              <a:t>Clique no ícone para adicionar uma imagem</a:t>
            </a:r>
            <a:endParaRPr lang="pt-BR" noProof="0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22960" y="4799362"/>
            <a:ext cx="7585234" cy="743682"/>
          </a:xfrm>
        </p:spPr>
        <p:txBody>
          <a:bodyPr tIns="0" bIns="0" rtlCol="0" anchor="b">
            <a:noAutofit/>
          </a:bodyPr>
          <a:lstStyle>
            <a:lvl1pPr>
              <a:defRPr sz="2700" b="0">
                <a:solidFill>
                  <a:srgbClr val="FFFFFF"/>
                </a:solidFill>
              </a:defRPr>
            </a:lvl1pPr>
          </a:lstStyle>
          <a:p>
            <a:pPr rtl="0"/>
            <a:r>
              <a:rPr lang="pt-BR" noProof="0"/>
              <a:t>Clique para editar o título Mestre</a:t>
            </a:r>
            <a:endParaRPr lang="pt-BR" noProof="0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22959" y="5715000"/>
            <a:ext cx="7584948" cy="609600"/>
          </a:xfrm>
        </p:spPr>
        <p:txBody>
          <a:bodyPr lIns="91440" tIns="0" rIns="91440" bIns="0" rtlCol="0">
            <a:normAutofit/>
          </a:bodyPr>
          <a:lstStyle>
            <a:lvl1pPr marL="0" indent="0">
              <a:spcBef>
                <a:spcPts val="0"/>
              </a:spcBef>
              <a:spcAft>
                <a:spcPts val="450"/>
              </a:spcAft>
              <a:buNone/>
              <a:defRPr sz="1350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 rtl="0"/>
            <a:r>
              <a:rPr lang="pt-BR" noProof="0"/>
              <a:t>Clique para editar os estilos de texto Mestres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fld id="{0B56C06F-C179-4D6D-A0AC-A9C8705BD208}" type="datetime1">
              <a:rPr lang="pt-BR" noProof="0" smtClean="0"/>
              <a:t>04/09/2023</a:t>
            </a:fld>
            <a:endParaRPr lang="pt-BR" noProof="0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822959" y="6446839"/>
            <a:ext cx="5113697" cy="365125"/>
          </a:xfrm>
        </p:spPr>
        <p:txBody>
          <a:bodyPr rtlCol="0"/>
          <a:lstStyle/>
          <a:p>
            <a:pPr algn="l" rtl="0"/>
            <a:endParaRPr lang="pt-BR" noProof="0" dirty="0"/>
          </a:p>
        </p:txBody>
      </p:sp>
      <p:sp>
        <p:nvSpPr>
          <p:cNvPr id="7" name="Espaço Reservado para o Número do Slide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pt-BR" noProof="0" smtClean="0"/>
              <a:t>‹nº›</a:t>
            </a:fld>
            <a:endParaRPr lang="pt-BR" noProof="0" dirty="0"/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CAB17132-2041-DCA1-6120-8E25513E35E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9040" y="126585"/>
            <a:ext cx="1572291" cy="810276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201613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416A0E3C-60E6-4F39-BC55-5F7C224E1F7C}"/>
              </a:ext>
            </a:extLst>
          </p:cNvPr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pt-BR" noProof="0" dirty="0"/>
              <a:t>Clique para editar o estilo de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22960" y="2108202"/>
            <a:ext cx="7543800" cy="376089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 rtl="0"/>
            <a:r>
              <a:rPr lang="pt-BR" noProof="0" dirty="0"/>
              <a:t>Clique para editar o texto Mestre</a:t>
            </a:r>
          </a:p>
          <a:p>
            <a:pPr lvl="1" rtl="0"/>
            <a:r>
              <a:rPr lang="pt-BR" noProof="0" dirty="0"/>
              <a:t>Segundo nível</a:t>
            </a:r>
          </a:p>
          <a:p>
            <a:pPr lvl="2" rtl="0"/>
            <a:r>
              <a:rPr lang="pt-BR" noProof="0" dirty="0"/>
              <a:t>Terceiro nível</a:t>
            </a:r>
          </a:p>
          <a:p>
            <a:pPr lvl="3" rtl="0"/>
            <a:r>
              <a:rPr lang="pt-BR" noProof="0" dirty="0"/>
              <a:t>Quarto nível</a:t>
            </a:r>
          </a:p>
          <a:p>
            <a:pPr lvl="4" rtl="0"/>
            <a:r>
              <a:rPr lang="pt-BR" noProof="0" dirty="0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6163819" y="6446839"/>
            <a:ext cx="1938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>
                <a:solidFill>
                  <a:srgbClr val="FFFFFF"/>
                </a:solidFill>
              </a:defRPr>
            </a:lvl1pPr>
          </a:lstStyle>
          <a:p>
            <a:pPr rtl="0"/>
            <a:fld id="{72B881A2-478D-4079-BD8F-044C479AA962}" type="datetime1">
              <a:rPr lang="pt-BR" noProof="0" smtClean="0"/>
              <a:t>04/09/2023</a:t>
            </a:fld>
            <a:endParaRPr lang="pt-BR" noProof="0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822959" y="6446839"/>
            <a:ext cx="51136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baseline="0">
                <a:solidFill>
                  <a:srgbClr val="FFFFFF"/>
                </a:solidFill>
              </a:defRPr>
            </a:lvl1pPr>
          </a:lstStyle>
          <a:p>
            <a:r>
              <a:rPr lang="pt-BR" dirty="0"/>
              <a:t>Prof. Ricardo </a:t>
            </a:r>
            <a:r>
              <a:rPr lang="pt-BR" dirty="0" err="1"/>
              <a:t>abdala</a:t>
            </a:r>
            <a:r>
              <a:rPr lang="pt-BR" dirty="0"/>
              <a:t> 31.99296-0713</a:t>
            </a:r>
          </a:p>
        </p:txBody>
      </p:sp>
      <p:sp>
        <p:nvSpPr>
          <p:cNvPr id="6" name="Espaço Reservado para o Número do Slide 5"/>
          <p:cNvSpPr>
            <a:spLocks noGrp="1"/>
          </p:cNvSpPr>
          <p:nvPr>
            <p:ph type="sldNum" sz="quarter" idx="4"/>
          </p:nvPr>
        </p:nvSpPr>
        <p:spPr>
          <a:xfrm>
            <a:off x="8245186" y="6446839"/>
            <a:ext cx="5850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rgbClr val="FFFFFF"/>
                </a:solidFill>
              </a:defRPr>
            </a:lvl1pPr>
          </a:lstStyle>
          <a:p>
            <a:pPr rtl="0"/>
            <a:fld id="{3A98EE3D-8CD1-4C3F-BD1C-C98C9596463C}" type="slidenum">
              <a:rPr lang="pt-BR" noProof="0" smtClean="0"/>
              <a:t>‹nº›</a:t>
            </a:fld>
            <a:endParaRPr lang="pt-BR" noProof="0" dirty="0"/>
          </a:p>
        </p:txBody>
      </p:sp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C5025DAC-8B93-4160-B017-3A274A5828C0}"/>
              </a:ext>
            </a:extLst>
          </p:cNvPr>
          <p:cNvCxnSpPr/>
          <p:nvPr/>
        </p:nvCxnSpPr>
        <p:spPr>
          <a:xfrm>
            <a:off x="895149" y="1897380"/>
            <a:ext cx="74752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m 10">
            <a:extLst>
              <a:ext uri="{FF2B5EF4-FFF2-40B4-BE49-F238E27FC236}">
                <a16:creationId xmlns:a16="http://schemas.microsoft.com/office/drawing/2014/main" id="{3C96238F-EE8F-7AE0-CA84-E1AED5BDE4D3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9040" y="126585"/>
            <a:ext cx="1572291" cy="810276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54603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525" i="0" kern="1200" spc="-38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68580" indent="-68580" algn="l" defTabSz="685800" rtl="0" eaLnBrk="1" latinLnBrk="0" hangingPunct="1">
        <a:lnSpc>
          <a:spcPct val="110000"/>
        </a:lnSpc>
        <a:spcBef>
          <a:spcPts val="900"/>
        </a:spcBef>
        <a:spcAft>
          <a:spcPts val="15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1425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288036" indent="-137160" algn="l" defTabSz="685800" rtl="0" eaLnBrk="1" latinLnBrk="0" hangingPunct="1">
        <a:lnSpc>
          <a:spcPct val="100000"/>
        </a:lnSpc>
        <a:spcBef>
          <a:spcPts val="150"/>
        </a:spcBef>
        <a:spcAft>
          <a:spcPts val="300"/>
        </a:spcAft>
        <a:buClrTx/>
        <a:buFont typeface="Calibri" pitchFamily="34" charset="0"/>
        <a:buChar char="◦"/>
        <a:defRPr sz="1275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425196" indent="-137160" algn="l" defTabSz="685800" rtl="0" eaLnBrk="1" latinLnBrk="0" hangingPunct="1">
        <a:lnSpc>
          <a:spcPct val="100000"/>
        </a:lnSpc>
        <a:spcBef>
          <a:spcPts val="150"/>
        </a:spcBef>
        <a:spcAft>
          <a:spcPts val="300"/>
        </a:spcAft>
        <a:buClrTx/>
        <a:buFont typeface="Calibri" pitchFamily="34" charset="0"/>
        <a:buChar char="◦"/>
        <a:defRPr sz="975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562356" indent="-137160" algn="l" defTabSz="685800" rtl="0" eaLnBrk="1" latinLnBrk="0" hangingPunct="1">
        <a:lnSpc>
          <a:spcPct val="100000"/>
        </a:lnSpc>
        <a:spcBef>
          <a:spcPts val="150"/>
        </a:spcBef>
        <a:spcAft>
          <a:spcPts val="300"/>
        </a:spcAft>
        <a:buClrTx/>
        <a:buFont typeface="Calibri" pitchFamily="34" charset="0"/>
        <a:buChar char="◦"/>
        <a:defRPr sz="975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699516" indent="-137160" algn="l" defTabSz="685800" rtl="0" eaLnBrk="1" latinLnBrk="0" hangingPunct="1">
        <a:lnSpc>
          <a:spcPct val="100000"/>
        </a:lnSpc>
        <a:spcBef>
          <a:spcPts val="150"/>
        </a:spcBef>
        <a:spcAft>
          <a:spcPts val="300"/>
        </a:spcAft>
        <a:buClrTx/>
        <a:buFont typeface="Calibri" pitchFamily="34" charset="0"/>
        <a:buChar char="◦"/>
        <a:defRPr sz="975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8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9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1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2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1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png"/><Relationship Id="rId18" Type="http://schemas.openxmlformats.org/officeDocument/2006/relationships/image" Target="../media/image3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17" Type="http://schemas.openxmlformats.org/officeDocument/2006/relationships/image" Target="../media/image36.png"/><Relationship Id="rId2" Type="http://schemas.openxmlformats.org/officeDocument/2006/relationships/image" Target="../media/image21.png"/><Relationship Id="rId16" Type="http://schemas.openxmlformats.org/officeDocument/2006/relationships/image" Target="../media/image3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5" Type="http://schemas.openxmlformats.org/officeDocument/2006/relationships/image" Target="../media/image34.png"/><Relationship Id="rId10" Type="http://schemas.openxmlformats.org/officeDocument/2006/relationships/image" Target="../media/image29.png"/><Relationship Id="rId19" Type="http://schemas.openxmlformats.org/officeDocument/2006/relationships/image" Target="../media/image38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Relationship Id="rId1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ckinsey.com/" TargetMode="External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5" Type="http://schemas.openxmlformats.org/officeDocument/2006/relationships/hyperlink" Target="https://www.mckinsey.com/business-functions/people-and-organizational-performance/our-insights/the-five-trademarks-of-agile-organizations/pt-br" TargetMode="Externa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tângulo 32">
            <a:extLst>
              <a:ext uri="{FF2B5EF4-FFF2-40B4-BE49-F238E27FC236}">
                <a16:creationId xmlns:a16="http://schemas.microsoft.com/office/drawing/2014/main" id="{2FDF0794-1B86-42B2-B8C7-F60123E638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857251"/>
            <a:ext cx="9141545" cy="51442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pt-BR" sz="1350" dirty="0">
              <a:solidFill>
                <a:srgbClr val="FFFFFF"/>
              </a:solidFill>
              <a:latin typeface="Franklin Gothic Book" panose="020F0502020204030204"/>
            </a:endParaRPr>
          </a:p>
        </p:txBody>
      </p:sp>
      <p:pic>
        <p:nvPicPr>
          <p:cNvPr id="4" name="Imagem 3" descr="Imagem Ampliada de um pedaço de papel com um lápis sobre este">
            <a:extLst>
              <a:ext uri="{FF2B5EF4-FFF2-40B4-BE49-F238E27FC236}">
                <a16:creationId xmlns:a16="http://schemas.microsoft.com/office/drawing/2014/main" id="{65810330-F0B5-43C9-BC34-094FFB5C052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" y="857981"/>
            <a:ext cx="9143985" cy="5143500"/>
          </a:xfrm>
          <a:prstGeom prst="rect">
            <a:avLst/>
          </a:prstGeom>
        </p:spPr>
      </p:pic>
      <p:sp>
        <p:nvSpPr>
          <p:cNvPr id="35" name="Retângulo 34">
            <a:extLst>
              <a:ext uri="{FF2B5EF4-FFF2-40B4-BE49-F238E27FC236}">
                <a16:creationId xmlns:a16="http://schemas.microsoft.com/office/drawing/2014/main" id="{C5373426-E26E-431D-959C-5DB96C0B62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34455" y="1786082"/>
            <a:ext cx="2726945" cy="3266813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pt-BR" sz="1350" dirty="0">
              <a:solidFill>
                <a:srgbClr val="FFFFFF"/>
              </a:solidFill>
              <a:latin typeface="Franklin Gothic Book" panose="020F0502020204030204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AB2EA78-AEB3-469B-9025-3B17201A45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32000" y="1963675"/>
            <a:ext cx="2571293" cy="2176271"/>
          </a:xfrm>
        </p:spPr>
        <p:txBody>
          <a:bodyPr rtlCol="0" anchor="b">
            <a:noAutofit/>
          </a:bodyPr>
          <a:lstStyle/>
          <a:p>
            <a:r>
              <a:rPr lang="pt-BR" sz="2400" u="sng" dirty="0">
                <a:solidFill>
                  <a:schemeClr val="tx1"/>
                </a:solidFill>
              </a:rPr>
              <a:t>Como utilizar as 03 Inteligências</a:t>
            </a:r>
            <a:endParaRPr lang="pt-BR" sz="2400" dirty="0">
              <a:solidFill>
                <a:schemeClr val="tx1"/>
              </a:solidFill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55E1F2F-E259-4EA8-9FFD-3A10AF5418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5813" y="4313682"/>
            <a:ext cx="2404230" cy="580640"/>
          </a:xfrm>
        </p:spPr>
        <p:txBody>
          <a:bodyPr rtlCol="0" anchor="t">
            <a:normAutofit lnSpcReduction="10000"/>
          </a:bodyPr>
          <a:lstStyle/>
          <a:p>
            <a:pPr rtl="0">
              <a:lnSpc>
                <a:spcPct val="100000"/>
              </a:lnSpc>
            </a:pPr>
            <a:r>
              <a:rPr lang="pt-BR" sz="1200" dirty="0"/>
              <a:t>Prof. Ricardo </a:t>
            </a:r>
            <a:r>
              <a:rPr lang="pt-BR" sz="1200" dirty="0" err="1"/>
              <a:t>abdala</a:t>
            </a:r>
            <a:endParaRPr lang="pt-BR" sz="1200" dirty="0"/>
          </a:p>
          <a:p>
            <a:pPr rtl="0">
              <a:lnSpc>
                <a:spcPct val="100000"/>
              </a:lnSpc>
            </a:pPr>
            <a:r>
              <a:rPr lang="pt-BR" sz="1200" dirty="0"/>
              <a:t>2023.09</a:t>
            </a:r>
          </a:p>
        </p:txBody>
      </p:sp>
      <p:cxnSp>
        <p:nvCxnSpPr>
          <p:cNvPr id="37" name="Conector Reto 36">
            <a:extLst>
              <a:ext uri="{FF2B5EF4-FFF2-40B4-BE49-F238E27FC236}">
                <a16:creationId xmlns:a16="http://schemas.microsoft.com/office/drawing/2014/main" id="{96D07482-83A3-4451-943C-B469610829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132068" y="4238639"/>
            <a:ext cx="233172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tângulo 38">
            <a:extLst>
              <a:ext uri="{FF2B5EF4-FFF2-40B4-BE49-F238E27FC236}">
                <a16:creationId xmlns:a16="http://schemas.microsoft.com/office/drawing/2014/main" id="{EDC90921-9082-491B-940E-827D679F34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5657850"/>
            <a:ext cx="9144000" cy="342900"/>
          </a:xfrm>
          <a:prstGeom prst="rect">
            <a:avLst/>
          </a:prstGeom>
          <a:solidFill>
            <a:srgbClr val="262626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3EB0EFE0-83FD-15B6-E27A-EB7B59DDC539}"/>
              </a:ext>
            </a:extLst>
          </p:cNvPr>
          <p:cNvSpPr/>
          <p:nvPr/>
        </p:nvSpPr>
        <p:spPr>
          <a:xfrm>
            <a:off x="0" y="0"/>
            <a:ext cx="9144000" cy="85651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F68D26CA-C1F6-293B-6046-A6563816B654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31500" y="2339316"/>
            <a:ext cx="1572291" cy="810276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1931439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250">
        <p14:warp dir="in"/>
      </p:transition>
    </mc:Choice>
    <mc:Fallback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36886" y="526584"/>
            <a:ext cx="8023546" cy="358136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pt-BR" sz="2400" b="1" dirty="0">
                <a:solidFill>
                  <a:srgbClr val="005476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ABORDAGENS DOS </a:t>
            </a:r>
            <a:r>
              <a:rPr lang="pt-BR" sz="2400" b="1" dirty="0" err="1">
                <a:solidFill>
                  <a:srgbClr val="005476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CEO’s</a:t>
            </a:r>
            <a:r>
              <a:rPr lang="pt-BR" sz="2400" b="1" dirty="0">
                <a:solidFill>
                  <a:srgbClr val="005476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SOBRE USO DA INTELIGÊNCIA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0911" y="1068848"/>
            <a:ext cx="8129636" cy="939552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>
              <a:spcBef>
                <a:spcPct val="50000"/>
              </a:spcBef>
              <a:buNone/>
            </a:pPr>
            <a:r>
              <a:rPr lang="pt-BR" sz="1600" i="1" dirty="0">
                <a:solidFill>
                  <a:schemeClr val="tx1"/>
                </a:solidFill>
              </a:rPr>
              <a:t>“Para nossa empresa, a IC vale cerca de US$50 milhões ao ano. É uma combinação de receitas auferidas e receitas não perdidas para atividades concorrentes. Acredito na IC, nossos executivos seniores acreditam nela e juntos criamos uma cultura corporativa que a sustenta.” </a:t>
            </a:r>
            <a:br>
              <a:rPr lang="pt-BR" sz="1600" i="1" dirty="0">
                <a:solidFill>
                  <a:schemeClr val="tx1"/>
                </a:solidFill>
              </a:rPr>
            </a:br>
            <a:r>
              <a:rPr lang="pt-BR" sz="1600" i="1" dirty="0">
                <a:solidFill>
                  <a:schemeClr val="tx1"/>
                </a:solidFill>
              </a:rPr>
              <a:t>(</a:t>
            </a:r>
            <a:r>
              <a:rPr lang="pt-BR" sz="1600" dirty="0" err="1">
                <a:solidFill>
                  <a:schemeClr val="tx1"/>
                </a:solidFill>
              </a:rPr>
              <a:t>Ex-CEO</a:t>
            </a:r>
            <a:r>
              <a:rPr lang="pt-BR" sz="1600" dirty="0">
                <a:solidFill>
                  <a:schemeClr val="tx1"/>
                </a:solidFill>
              </a:rPr>
              <a:t> da </a:t>
            </a:r>
            <a:r>
              <a:rPr lang="pt-BR" sz="1600" dirty="0" err="1">
                <a:solidFill>
                  <a:schemeClr val="tx1"/>
                </a:solidFill>
              </a:rPr>
              <a:t>NutraSweet</a:t>
            </a:r>
            <a:r>
              <a:rPr lang="pt-BR" sz="1600" dirty="0">
                <a:solidFill>
                  <a:schemeClr val="tx1"/>
                </a:solidFill>
              </a:rPr>
              <a:t>, Robert E. </a:t>
            </a:r>
            <a:r>
              <a:rPr lang="pt-BR" sz="1600" dirty="0" err="1">
                <a:solidFill>
                  <a:schemeClr val="tx1"/>
                </a:solidFill>
              </a:rPr>
              <a:t>Flynn</a:t>
            </a:r>
            <a:r>
              <a:rPr lang="pt-BR" sz="1600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4" name="Retângulo 3"/>
          <p:cNvSpPr/>
          <p:nvPr/>
        </p:nvSpPr>
        <p:spPr>
          <a:xfrm>
            <a:off x="1593050" y="2967335"/>
            <a:ext cx="686738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  <a:spcBef>
                <a:spcPct val="50000"/>
              </a:spcBef>
            </a:pPr>
            <a:r>
              <a:rPr lang="pt-BR" sz="2000" dirty="0"/>
              <a:t>“</a:t>
            </a:r>
            <a:r>
              <a:rPr lang="pt-BR" sz="2000" i="1" dirty="0"/>
              <a:t>Não serão os grandes que vão devorar os pequenos; serão os rápidos que abocanharão os lentos.” </a:t>
            </a:r>
            <a:br>
              <a:rPr lang="pt-BR" sz="2000" i="1" dirty="0"/>
            </a:br>
            <a:r>
              <a:rPr lang="pt-BR" sz="2000" i="1" dirty="0"/>
              <a:t>(</a:t>
            </a:r>
            <a:r>
              <a:rPr lang="pt-BR" sz="2000" dirty="0"/>
              <a:t>John E. </a:t>
            </a:r>
            <a:r>
              <a:rPr lang="pt-BR" sz="2000" dirty="0" err="1"/>
              <a:t>Pepper</a:t>
            </a:r>
            <a:r>
              <a:rPr lang="pt-BR" sz="2000" dirty="0"/>
              <a:t>, CEO da </a:t>
            </a:r>
            <a:r>
              <a:rPr lang="pt-BR" sz="2000" dirty="0" err="1"/>
              <a:t>P&amp;G</a:t>
            </a:r>
            <a:r>
              <a:rPr lang="pt-BR" sz="2000" dirty="0"/>
              <a:t>)</a:t>
            </a:r>
            <a:endParaRPr lang="pt-BR" sz="2000" i="1" dirty="0"/>
          </a:p>
        </p:txBody>
      </p:sp>
      <p:sp>
        <p:nvSpPr>
          <p:cNvPr id="5" name="Retângulo 4"/>
          <p:cNvSpPr/>
          <p:nvPr/>
        </p:nvSpPr>
        <p:spPr>
          <a:xfrm>
            <a:off x="436886" y="4264299"/>
            <a:ext cx="8270228" cy="1524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BR" sz="1600" i="1" dirty="0"/>
              <a:t>“Quanto á velocidade nem precisamos nos alongar. Precisamos de melhorias da ordem de 3 e 4 para 1 na velocidade de chegada ao mercado. Se há dez anos podíamos levar seis anos para difundir globalmente um produto, agora precisamos fazê-lo em 12 meses.</a:t>
            </a:r>
          </a:p>
          <a:p>
            <a:pPr>
              <a:lnSpc>
                <a:spcPct val="150000"/>
              </a:lnSpc>
            </a:pPr>
            <a:r>
              <a:rPr lang="pt-BR" sz="1600" i="1" dirty="0"/>
              <a:t>” (John E. </a:t>
            </a:r>
            <a:r>
              <a:rPr lang="pt-BR" sz="1600" i="1" dirty="0" err="1"/>
              <a:t>Pepper</a:t>
            </a:r>
            <a:r>
              <a:rPr lang="pt-BR" sz="1600" i="1" dirty="0"/>
              <a:t>, CEO da </a:t>
            </a:r>
            <a:r>
              <a:rPr lang="pt-BR" sz="1600" i="1" dirty="0" err="1"/>
              <a:t>P&amp;G</a:t>
            </a:r>
            <a:r>
              <a:rPr lang="pt-BR" sz="1600" i="1" dirty="0"/>
              <a:t>)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180354" y="6146564"/>
            <a:ext cx="556261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dirty="0"/>
              <a:t>Fonte: Inteligência Competitiva na Prática</a:t>
            </a:r>
          </a:p>
        </p:txBody>
      </p:sp>
    </p:spTree>
    <p:extLst>
      <p:ext uri="{BB962C8B-B14F-4D97-AF65-F5344CB8AC3E}">
        <p14:creationId xmlns:p14="http://schemas.microsoft.com/office/powerpoint/2010/main" val="2017192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14:warp dir="in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 animBg="1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>
            <a:extLst>
              <a:ext uri="{FF2B5EF4-FFF2-40B4-BE49-F238E27FC236}">
                <a16:creationId xmlns:a16="http://schemas.microsoft.com/office/drawing/2014/main" id="{E7A266AE-A824-EEE5-7D42-3E98F0D07BAA}"/>
              </a:ext>
            </a:extLst>
          </p:cNvPr>
          <p:cNvSpPr txBox="1"/>
          <p:nvPr/>
        </p:nvSpPr>
        <p:spPr>
          <a:xfrm>
            <a:off x="239151" y="6180031"/>
            <a:ext cx="790956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000" dirty="0"/>
              <a:t>https://setting.com.br/blog/estrategia/inteligencia-competitiva/</a:t>
            </a:r>
          </a:p>
        </p:txBody>
      </p:sp>
      <p:grpSp>
        <p:nvGrpSpPr>
          <p:cNvPr id="29" name="Agrupar 28">
            <a:extLst>
              <a:ext uri="{FF2B5EF4-FFF2-40B4-BE49-F238E27FC236}">
                <a16:creationId xmlns:a16="http://schemas.microsoft.com/office/drawing/2014/main" id="{5A47378C-4C3D-B64A-DC56-9C0303D38E90}"/>
              </a:ext>
            </a:extLst>
          </p:cNvPr>
          <p:cNvGrpSpPr/>
          <p:nvPr/>
        </p:nvGrpSpPr>
        <p:grpSpPr>
          <a:xfrm>
            <a:off x="1799495" y="674397"/>
            <a:ext cx="5820139" cy="5505634"/>
            <a:chOff x="1799495" y="535506"/>
            <a:chExt cx="5820139" cy="5505634"/>
          </a:xfrm>
        </p:grpSpPr>
        <p:pic>
          <p:nvPicPr>
            <p:cNvPr id="5" name="Imagem 4">
              <a:extLst>
                <a:ext uri="{FF2B5EF4-FFF2-40B4-BE49-F238E27FC236}">
                  <a16:creationId xmlns:a16="http://schemas.microsoft.com/office/drawing/2014/main" id="{2B4FA581-CC74-52E4-A907-F422FBA537C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02358" y="535506"/>
              <a:ext cx="5792501" cy="5505634"/>
            </a:xfrm>
            <a:prstGeom prst="rect">
              <a:avLst/>
            </a:prstGeom>
          </p:spPr>
        </p:pic>
        <p:sp>
          <p:nvSpPr>
            <p:cNvPr id="16" name="Retângulo: Cantos Arredondados 4">
              <a:extLst>
                <a:ext uri="{FF2B5EF4-FFF2-40B4-BE49-F238E27FC236}">
                  <a16:creationId xmlns:a16="http://schemas.microsoft.com/office/drawing/2014/main" id="{3589EFE2-7369-4545-71EB-B1499CBF2E9D}"/>
                </a:ext>
              </a:extLst>
            </p:cNvPr>
            <p:cNvSpPr txBox="1"/>
            <p:nvPr/>
          </p:nvSpPr>
          <p:spPr>
            <a:xfrm>
              <a:off x="1848954" y="2061092"/>
              <a:ext cx="1375295" cy="1297704"/>
            </a:xfrm>
            <a:prstGeom prst="rect">
              <a:avLst/>
            </a:prstGeom>
            <a:solidFill>
              <a:srgbClr val="FF0000"/>
            </a:solidFill>
            <a:scene3d>
              <a:camera prst="orthographicFront"/>
              <a:lightRig rig="flat" dir="t"/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BR" sz="1400" b="1" kern="1200" dirty="0">
                  <a:latin typeface="Calibri" panose="020F0502020204030204" pitchFamily="34" charset="0"/>
                  <a:cs typeface="Calibri" panose="020F0502020204030204" pitchFamily="34" charset="0"/>
                </a:rPr>
                <a:t>1. Planejamento e direção </a:t>
              </a:r>
            </a:p>
          </p:txBody>
        </p:sp>
        <p:sp>
          <p:nvSpPr>
            <p:cNvPr id="19" name="Retângulo: Cantos Arredondados 4">
              <a:extLst>
                <a:ext uri="{FF2B5EF4-FFF2-40B4-BE49-F238E27FC236}">
                  <a16:creationId xmlns:a16="http://schemas.microsoft.com/office/drawing/2014/main" id="{D257C2B7-4918-701A-5A8D-AB6E3AAEAB30}"/>
                </a:ext>
              </a:extLst>
            </p:cNvPr>
            <p:cNvSpPr txBox="1"/>
            <p:nvPr/>
          </p:nvSpPr>
          <p:spPr>
            <a:xfrm>
              <a:off x="6094251" y="2116373"/>
              <a:ext cx="1525383" cy="93718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scene3d>
              <a:camera prst="orthographicFront"/>
              <a:lightRig rig="flat" dir="t"/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BR" sz="1400" b="1" kern="1200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2. Criação de bases armazenamento e processamento de informações</a:t>
              </a:r>
            </a:p>
          </p:txBody>
        </p:sp>
        <p:sp>
          <p:nvSpPr>
            <p:cNvPr id="22" name="Retângulo: Cantos Arredondados 4">
              <a:extLst>
                <a:ext uri="{FF2B5EF4-FFF2-40B4-BE49-F238E27FC236}">
                  <a16:creationId xmlns:a16="http://schemas.microsoft.com/office/drawing/2014/main" id="{4C9CF225-FE30-8905-C680-217D3579C8F5}"/>
                </a:ext>
              </a:extLst>
            </p:cNvPr>
            <p:cNvSpPr txBox="1"/>
            <p:nvPr/>
          </p:nvSpPr>
          <p:spPr>
            <a:xfrm>
              <a:off x="6035915" y="3574920"/>
              <a:ext cx="1483193" cy="1024944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scene3d>
              <a:camera prst="orthographicFront"/>
              <a:lightRig rig="flat" dir="t"/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BR" sz="1400" b="1" kern="1200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3. Coleta e relatórios adequados</a:t>
              </a:r>
            </a:p>
          </p:txBody>
        </p:sp>
        <p:sp>
          <p:nvSpPr>
            <p:cNvPr id="25" name="Retângulo: Cantos Arredondados 4">
              <a:extLst>
                <a:ext uri="{FF2B5EF4-FFF2-40B4-BE49-F238E27FC236}">
                  <a16:creationId xmlns:a16="http://schemas.microsoft.com/office/drawing/2014/main" id="{3FDBF5F3-C687-7C6C-5A02-B0C1971F69A2}"/>
                </a:ext>
              </a:extLst>
            </p:cNvPr>
            <p:cNvSpPr txBox="1"/>
            <p:nvPr/>
          </p:nvSpPr>
          <p:spPr>
            <a:xfrm>
              <a:off x="1799495" y="4216803"/>
              <a:ext cx="1371602" cy="1297706"/>
            </a:xfrm>
            <a:prstGeom prst="rect">
              <a:avLst/>
            </a:prstGeom>
            <a:solidFill>
              <a:srgbClr val="00B050"/>
            </a:solidFill>
            <a:scene3d>
              <a:camera prst="orthographicFront"/>
              <a:lightRig rig="flat" dir="t"/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BR" sz="1400" b="1" kern="1200" dirty="0">
                  <a:latin typeface="Calibri" panose="020F0502020204030204" pitchFamily="34" charset="0"/>
                  <a:cs typeface="Calibri" panose="020F0502020204030204" pitchFamily="34" charset="0"/>
                </a:rPr>
                <a:t>5. Disseminação</a:t>
              </a:r>
            </a:p>
          </p:txBody>
        </p:sp>
        <p:sp>
          <p:nvSpPr>
            <p:cNvPr id="28" name="Retângulo: Cantos Arredondados 4">
              <a:extLst>
                <a:ext uri="{FF2B5EF4-FFF2-40B4-BE49-F238E27FC236}">
                  <a16:creationId xmlns:a16="http://schemas.microsoft.com/office/drawing/2014/main" id="{87E9A0D1-D7AB-5A36-815E-587E6200613B}"/>
                </a:ext>
              </a:extLst>
            </p:cNvPr>
            <p:cNvSpPr txBox="1"/>
            <p:nvPr/>
          </p:nvSpPr>
          <p:spPr>
            <a:xfrm>
              <a:off x="5851617" y="4920736"/>
              <a:ext cx="1667491" cy="939604"/>
            </a:xfrm>
            <a:prstGeom prst="rect">
              <a:avLst/>
            </a:prstGeom>
            <a:solidFill>
              <a:srgbClr val="7030A0"/>
            </a:solidFill>
            <a:scene3d>
              <a:camera prst="orthographicFront"/>
              <a:lightRig rig="flat" dir="t"/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t-BR" sz="1400" b="1" kern="1200" dirty="0">
                  <a:latin typeface="Calibri" panose="020F0502020204030204" pitchFamily="34" charset="0"/>
                  <a:cs typeface="Calibri" panose="020F0502020204030204" pitchFamily="34" charset="0"/>
                </a:rPr>
                <a:t>4. Análises e produção de relatórios de inteligência</a:t>
              </a:r>
            </a:p>
          </p:txBody>
        </p:sp>
      </p:grp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607239C6-878A-03E9-1EF6-B3E818B3FB46}"/>
              </a:ext>
            </a:extLst>
          </p:cNvPr>
          <p:cNvSpPr/>
          <p:nvPr/>
        </p:nvSpPr>
        <p:spPr>
          <a:xfrm>
            <a:off x="100169" y="1531829"/>
            <a:ext cx="2897943" cy="478301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/>
              <a:t>Alinhamento com a estratégia competitiva</a:t>
            </a: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9EEAD98A-1B57-4B8C-8166-92ED2BC0F93D}"/>
              </a:ext>
            </a:extLst>
          </p:cNvPr>
          <p:cNvSpPr/>
          <p:nvPr/>
        </p:nvSpPr>
        <p:spPr>
          <a:xfrm>
            <a:off x="6035915" y="1531829"/>
            <a:ext cx="2897943" cy="47830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dirty="0">
                <a:solidFill>
                  <a:schemeClr val="tx1"/>
                </a:solidFill>
              </a:rPr>
              <a:t>Propósito e metas</a:t>
            </a:r>
          </a:p>
        </p:txBody>
      </p:sp>
      <p:sp>
        <p:nvSpPr>
          <p:cNvPr id="30" name="Retângulo 29">
            <a:extLst>
              <a:ext uri="{FF2B5EF4-FFF2-40B4-BE49-F238E27FC236}">
                <a16:creationId xmlns:a16="http://schemas.microsoft.com/office/drawing/2014/main" id="{158C57D6-8809-4302-A2D5-ED0B3BA6DBDC}"/>
              </a:ext>
            </a:extLst>
          </p:cNvPr>
          <p:cNvSpPr/>
          <p:nvPr/>
        </p:nvSpPr>
        <p:spPr>
          <a:xfrm>
            <a:off x="2412572" y="199522"/>
            <a:ext cx="52614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altLang="pt-BR" b="1" dirty="0">
                <a:solidFill>
                  <a:srgbClr val="005476"/>
                </a:solidFill>
              </a:rPr>
              <a:t>UM PROCESSO SISTEMÁTICO E CONTÍNUO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06905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14:warp dir="in"/>
      </p:transition>
    </mc:Choice>
    <mc:Fallback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Elipse 43">
            <a:extLst>
              <a:ext uri="{FF2B5EF4-FFF2-40B4-BE49-F238E27FC236}">
                <a16:creationId xmlns:a16="http://schemas.microsoft.com/office/drawing/2014/main" id="{AB2EF1C2-DB5D-430B-A3B6-805AE3E2E02D}"/>
              </a:ext>
            </a:extLst>
          </p:cNvPr>
          <p:cNvSpPr/>
          <p:nvPr/>
        </p:nvSpPr>
        <p:spPr>
          <a:xfrm>
            <a:off x="3976379" y="1487706"/>
            <a:ext cx="4489133" cy="40156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350"/>
          </a:p>
        </p:txBody>
      </p:sp>
      <p:sp>
        <p:nvSpPr>
          <p:cNvPr id="4" name="Elipse 3">
            <a:extLst>
              <a:ext uri="{FF2B5EF4-FFF2-40B4-BE49-F238E27FC236}">
                <a16:creationId xmlns:a16="http://schemas.microsoft.com/office/drawing/2014/main" id="{C1B134E5-2C6D-45EE-8EE2-2D4800ED66AB}"/>
              </a:ext>
            </a:extLst>
          </p:cNvPr>
          <p:cNvSpPr/>
          <p:nvPr/>
        </p:nvSpPr>
        <p:spPr>
          <a:xfrm>
            <a:off x="704336" y="1497185"/>
            <a:ext cx="4489133" cy="40156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350"/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9DA4FC28-3CB0-4E03-8080-76EAF4F4361E}"/>
              </a:ext>
            </a:extLst>
          </p:cNvPr>
          <p:cNvSpPr/>
          <p:nvPr/>
        </p:nvSpPr>
        <p:spPr>
          <a:xfrm>
            <a:off x="2693741" y="2058600"/>
            <a:ext cx="1681014" cy="683817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Fornecedores</a:t>
            </a:r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CF190B69-5D24-4BE3-980A-93CC59305E7B}"/>
              </a:ext>
            </a:extLst>
          </p:cNvPr>
          <p:cNvSpPr/>
          <p:nvPr/>
        </p:nvSpPr>
        <p:spPr>
          <a:xfrm>
            <a:off x="1438638" y="2218161"/>
            <a:ext cx="1335883" cy="683817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Mercado</a:t>
            </a:r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52B34AB0-3700-4552-9F83-5752EAC5B634}"/>
              </a:ext>
            </a:extLst>
          </p:cNvPr>
          <p:cNvSpPr/>
          <p:nvPr/>
        </p:nvSpPr>
        <p:spPr>
          <a:xfrm>
            <a:off x="2384129" y="2651369"/>
            <a:ext cx="1430383" cy="683817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Economia</a:t>
            </a:r>
          </a:p>
        </p:txBody>
      </p:sp>
      <p:sp>
        <p:nvSpPr>
          <p:cNvPr id="19" name="Elipse 18">
            <a:extLst>
              <a:ext uri="{FF2B5EF4-FFF2-40B4-BE49-F238E27FC236}">
                <a16:creationId xmlns:a16="http://schemas.microsoft.com/office/drawing/2014/main" id="{C113666E-05C2-44A0-8F2D-AE84EDA4B068}"/>
              </a:ext>
            </a:extLst>
          </p:cNvPr>
          <p:cNvSpPr/>
          <p:nvPr/>
        </p:nvSpPr>
        <p:spPr>
          <a:xfrm>
            <a:off x="1130066" y="2873810"/>
            <a:ext cx="1410066" cy="683817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Variáveis ambientais</a:t>
            </a:r>
          </a:p>
        </p:txBody>
      </p:sp>
      <p:sp>
        <p:nvSpPr>
          <p:cNvPr id="20" name="Elipse 19">
            <a:extLst>
              <a:ext uri="{FF2B5EF4-FFF2-40B4-BE49-F238E27FC236}">
                <a16:creationId xmlns:a16="http://schemas.microsoft.com/office/drawing/2014/main" id="{7BC7CAE2-2B22-450C-8800-56908D7F2DDF}"/>
              </a:ext>
            </a:extLst>
          </p:cNvPr>
          <p:cNvSpPr/>
          <p:nvPr/>
        </p:nvSpPr>
        <p:spPr>
          <a:xfrm>
            <a:off x="1853390" y="3415418"/>
            <a:ext cx="1307057" cy="683817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Legislação</a:t>
            </a:r>
          </a:p>
        </p:txBody>
      </p:sp>
      <p:sp>
        <p:nvSpPr>
          <p:cNvPr id="22" name="Elipse 21">
            <a:extLst>
              <a:ext uri="{FF2B5EF4-FFF2-40B4-BE49-F238E27FC236}">
                <a16:creationId xmlns:a16="http://schemas.microsoft.com/office/drawing/2014/main" id="{A3D09D55-F196-482E-9491-DD8BA28B410D}"/>
              </a:ext>
            </a:extLst>
          </p:cNvPr>
          <p:cNvSpPr/>
          <p:nvPr/>
        </p:nvSpPr>
        <p:spPr>
          <a:xfrm>
            <a:off x="1767157" y="4040621"/>
            <a:ext cx="1545949" cy="683817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Tecnologias</a:t>
            </a:r>
          </a:p>
        </p:txBody>
      </p:sp>
      <p:sp>
        <p:nvSpPr>
          <p:cNvPr id="23" name="Elipse 22">
            <a:extLst>
              <a:ext uri="{FF2B5EF4-FFF2-40B4-BE49-F238E27FC236}">
                <a16:creationId xmlns:a16="http://schemas.microsoft.com/office/drawing/2014/main" id="{511DFABA-18B8-48B8-AA5F-A02F3D0D3C76}"/>
              </a:ext>
            </a:extLst>
          </p:cNvPr>
          <p:cNvSpPr/>
          <p:nvPr/>
        </p:nvSpPr>
        <p:spPr>
          <a:xfrm>
            <a:off x="2962835" y="3237078"/>
            <a:ext cx="1307058" cy="683817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Mercado de RH e Trabalho</a:t>
            </a:r>
          </a:p>
        </p:txBody>
      </p:sp>
      <p:sp>
        <p:nvSpPr>
          <p:cNvPr id="24" name="Elipse 23">
            <a:extLst>
              <a:ext uri="{FF2B5EF4-FFF2-40B4-BE49-F238E27FC236}">
                <a16:creationId xmlns:a16="http://schemas.microsoft.com/office/drawing/2014/main" id="{73E83A67-EA9F-4BE4-BCAB-5CAB7D3F659F}"/>
              </a:ext>
            </a:extLst>
          </p:cNvPr>
          <p:cNvSpPr/>
          <p:nvPr/>
        </p:nvSpPr>
        <p:spPr>
          <a:xfrm>
            <a:off x="3196645" y="3920895"/>
            <a:ext cx="1095659" cy="683817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Clientes</a:t>
            </a:r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E91A281D-1EF6-450D-AEF0-64D16B9455AC}"/>
              </a:ext>
            </a:extLst>
          </p:cNvPr>
          <p:cNvSpPr/>
          <p:nvPr/>
        </p:nvSpPr>
        <p:spPr>
          <a:xfrm>
            <a:off x="2271693" y="5130967"/>
            <a:ext cx="1430383" cy="25503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b="1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Informações IC</a:t>
            </a:r>
          </a:p>
        </p:txBody>
      </p:sp>
      <p:sp>
        <p:nvSpPr>
          <p:cNvPr id="25" name="Retângulo: Cantos Arredondados 24">
            <a:extLst>
              <a:ext uri="{FF2B5EF4-FFF2-40B4-BE49-F238E27FC236}">
                <a16:creationId xmlns:a16="http://schemas.microsoft.com/office/drawing/2014/main" id="{4FBDE3CC-824C-4596-8F4A-E9282F04A6FE}"/>
              </a:ext>
            </a:extLst>
          </p:cNvPr>
          <p:cNvSpPr/>
          <p:nvPr/>
        </p:nvSpPr>
        <p:spPr>
          <a:xfrm>
            <a:off x="2188415" y="1625397"/>
            <a:ext cx="1596935" cy="25503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b="1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Ambiente Externo</a:t>
            </a:r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985248E9-683D-405B-91E9-AD005C782EDF}"/>
              </a:ext>
            </a:extLst>
          </p:cNvPr>
          <p:cNvSpPr/>
          <p:nvPr/>
        </p:nvSpPr>
        <p:spPr>
          <a:xfrm>
            <a:off x="5134296" y="2170363"/>
            <a:ext cx="1544384" cy="683817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Colabora dores</a:t>
            </a:r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00C54DC4-B84D-4B9F-BE40-739004BD3DF6}"/>
              </a:ext>
            </a:extLst>
          </p:cNvPr>
          <p:cNvSpPr/>
          <p:nvPr/>
        </p:nvSpPr>
        <p:spPr>
          <a:xfrm>
            <a:off x="6333951" y="2339993"/>
            <a:ext cx="1446881" cy="683817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Recursos financeiros</a:t>
            </a:r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D427350C-4662-4B47-8853-958FDFE6C024}"/>
              </a:ext>
            </a:extLst>
          </p:cNvPr>
          <p:cNvSpPr/>
          <p:nvPr/>
        </p:nvSpPr>
        <p:spPr>
          <a:xfrm>
            <a:off x="5273170" y="2901978"/>
            <a:ext cx="1370372" cy="683817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Produção</a:t>
            </a:r>
          </a:p>
        </p:txBody>
      </p:sp>
      <p:sp>
        <p:nvSpPr>
          <p:cNvPr id="29" name="Elipse 28">
            <a:extLst>
              <a:ext uri="{FF2B5EF4-FFF2-40B4-BE49-F238E27FC236}">
                <a16:creationId xmlns:a16="http://schemas.microsoft.com/office/drawing/2014/main" id="{ECEE1653-26C0-46FD-B789-8EF12CE38384}"/>
              </a:ext>
            </a:extLst>
          </p:cNvPr>
          <p:cNvSpPr/>
          <p:nvPr/>
        </p:nvSpPr>
        <p:spPr>
          <a:xfrm>
            <a:off x="6826467" y="2938293"/>
            <a:ext cx="1446881" cy="683817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Tecnologia</a:t>
            </a:r>
          </a:p>
        </p:txBody>
      </p:sp>
      <p:sp>
        <p:nvSpPr>
          <p:cNvPr id="30" name="Elipse 29">
            <a:extLst>
              <a:ext uri="{FF2B5EF4-FFF2-40B4-BE49-F238E27FC236}">
                <a16:creationId xmlns:a16="http://schemas.microsoft.com/office/drawing/2014/main" id="{5D6FB888-4CEC-47D3-8D22-59D6F3A5FF90}"/>
              </a:ext>
            </a:extLst>
          </p:cNvPr>
          <p:cNvSpPr/>
          <p:nvPr/>
        </p:nvSpPr>
        <p:spPr>
          <a:xfrm>
            <a:off x="5145902" y="3906506"/>
            <a:ext cx="1327295" cy="683817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Objetivos e metas</a:t>
            </a:r>
          </a:p>
        </p:txBody>
      </p:sp>
      <p:sp>
        <p:nvSpPr>
          <p:cNvPr id="31" name="Elipse 30">
            <a:extLst>
              <a:ext uri="{FF2B5EF4-FFF2-40B4-BE49-F238E27FC236}">
                <a16:creationId xmlns:a16="http://schemas.microsoft.com/office/drawing/2014/main" id="{993B2893-56EB-4F19-B649-5035AF313156}"/>
              </a:ext>
            </a:extLst>
          </p:cNvPr>
          <p:cNvSpPr/>
          <p:nvPr/>
        </p:nvSpPr>
        <p:spPr>
          <a:xfrm>
            <a:off x="6074438" y="4368071"/>
            <a:ext cx="1095659" cy="683817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Cultura</a:t>
            </a:r>
          </a:p>
        </p:txBody>
      </p:sp>
      <p:sp>
        <p:nvSpPr>
          <p:cNvPr id="32" name="Elipse 31">
            <a:extLst>
              <a:ext uri="{FF2B5EF4-FFF2-40B4-BE49-F238E27FC236}">
                <a16:creationId xmlns:a16="http://schemas.microsoft.com/office/drawing/2014/main" id="{3AB6BFA6-E966-4CD6-AF3E-B54D49710510}"/>
              </a:ext>
            </a:extLst>
          </p:cNvPr>
          <p:cNvSpPr/>
          <p:nvPr/>
        </p:nvSpPr>
        <p:spPr>
          <a:xfrm>
            <a:off x="6946053" y="3734518"/>
            <a:ext cx="1327295" cy="683817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Processos</a:t>
            </a:r>
          </a:p>
        </p:txBody>
      </p:sp>
      <p:sp>
        <p:nvSpPr>
          <p:cNvPr id="33" name="Elipse 32">
            <a:extLst>
              <a:ext uri="{FF2B5EF4-FFF2-40B4-BE49-F238E27FC236}">
                <a16:creationId xmlns:a16="http://schemas.microsoft.com/office/drawing/2014/main" id="{0B305F34-16CC-439D-B678-D0F58E8D02FE}"/>
              </a:ext>
            </a:extLst>
          </p:cNvPr>
          <p:cNvSpPr/>
          <p:nvPr/>
        </p:nvSpPr>
        <p:spPr>
          <a:xfrm>
            <a:off x="6022952" y="3433193"/>
            <a:ext cx="1276877" cy="683817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Produtividade</a:t>
            </a:r>
          </a:p>
        </p:txBody>
      </p:sp>
      <p:sp>
        <p:nvSpPr>
          <p:cNvPr id="42" name="Retângulo: Cantos Arredondados 41">
            <a:extLst>
              <a:ext uri="{FF2B5EF4-FFF2-40B4-BE49-F238E27FC236}">
                <a16:creationId xmlns:a16="http://schemas.microsoft.com/office/drawing/2014/main" id="{D9108EA9-8D2A-4DBC-88C8-F9A21CF4E3A5}"/>
              </a:ext>
            </a:extLst>
          </p:cNvPr>
          <p:cNvSpPr/>
          <p:nvPr/>
        </p:nvSpPr>
        <p:spPr>
          <a:xfrm>
            <a:off x="5680136" y="5099686"/>
            <a:ext cx="1430383" cy="255032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b="1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Informações GI</a:t>
            </a:r>
          </a:p>
        </p:txBody>
      </p:sp>
      <p:sp>
        <p:nvSpPr>
          <p:cNvPr id="43" name="Retângulo: Cantos Arredondados 42">
            <a:extLst>
              <a:ext uri="{FF2B5EF4-FFF2-40B4-BE49-F238E27FC236}">
                <a16:creationId xmlns:a16="http://schemas.microsoft.com/office/drawing/2014/main" id="{F418BE14-1DEE-4A80-81CE-D991B6FBECF5}"/>
              </a:ext>
            </a:extLst>
          </p:cNvPr>
          <p:cNvSpPr/>
          <p:nvPr/>
        </p:nvSpPr>
        <p:spPr>
          <a:xfrm>
            <a:off x="5460457" y="1625397"/>
            <a:ext cx="1596935" cy="255032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350" b="1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Ambiente Interno</a:t>
            </a:r>
          </a:p>
        </p:txBody>
      </p:sp>
      <p:sp>
        <p:nvSpPr>
          <p:cNvPr id="46" name="CaixaDeTexto 45">
            <a:extLst>
              <a:ext uri="{FF2B5EF4-FFF2-40B4-BE49-F238E27FC236}">
                <a16:creationId xmlns:a16="http://schemas.microsoft.com/office/drawing/2014/main" id="{2C51F867-4BB9-45BE-A55A-0CF5381E6389}"/>
              </a:ext>
            </a:extLst>
          </p:cNvPr>
          <p:cNvSpPr txBox="1"/>
          <p:nvPr/>
        </p:nvSpPr>
        <p:spPr>
          <a:xfrm>
            <a:off x="4313264" y="2653811"/>
            <a:ext cx="507831" cy="168507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vert="vert270" wrap="square" rtlCol="0">
            <a:spAutoFit/>
          </a:bodyPr>
          <a:lstStyle/>
          <a:p>
            <a:pPr algn="ctr"/>
            <a:r>
              <a:rPr lang="pt-BR" sz="21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INTELIGÊNCIA</a:t>
            </a:r>
          </a:p>
        </p:txBody>
      </p:sp>
      <p:sp>
        <p:nvSpPr>
          <p:cNvPr id="34" name="Retângulo 3">
            <a:extLst>
              <a:ext uri="{FF2B5EF4-FFF2-40B4-BE49-F238E27FC236}">
                <a16:creationId xmlns:a16="http://schemas.microsoft.com/office/drawing/2014/main" id="{616AFFC8-8136-E345-4A6D-6857A2E37F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174" y="446323"/>
            <a:ext cx="6206490" cy="458093"/>
          </a:xfrm>
          <a:prstGeom prst="rect">
            <a:avLst/>
          </a:prstGeom>
          <a:noFill/>
        </p:spPr>
        <p:txBody>
          <a:bodyPr vert="horz" lIns="51435" tIns="25718" rIns="51435" bIns="25718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pt-BR" altLang="pt-BR" sz="2000" b="1" dirty="0">
                <a:solidFill>
                  <a:srgbClr val="005476"/>
                </a:solidFill>
                <a:latin typeface="Calibri" panose="020F0502020204030204" pitchFamily="34" charset="0"/>
                <a:ea typeface="ＭＳ Ｐゴシック" panose="020B0600070205080204" pitchFamily="34" charset="-128"/>
              </a:rPr>
              <a:t>PERSPECTIVAS DO PROCESSO DE IC - INFORMAÇÕES</a:t>
            </a:r>
          </a:p>
        </p:txBody>
      </p:sp>
    </p:spTree>
    <p:extLst>
      <p:ext uri="{BB962C8B-B14F-4D97-AF65-F5344CB8AC3E}">
        <p14:creationId xmlns:p14="http://schemas.microsoft.com/office/powerpoint/2010/main" val="2123752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14:warp dir="in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5DA73E8-B47A-4725-9BDF-F23864A950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89" y="1123569"/>
            <a:ext cx="8807825" cy="4820030"/>
          </a:xfrm>
          <a:prstGeom prst="rect">
            <a:avLst/>
          </a:prstGeom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id="{06FC6DAF-FB60-4EB4-9832-81E2707B7518}"/>
              </a:ext>
            </a:extLst>
          </p:cNvPr>
          <p:cNvSpPr/>
          <p:nvPr/>
        </p:nvSpPr>
        <p:spPr>
          <a:xfrm>
            <a:off x="53746" y="6154730"/>
            <a:ext cx="230383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050" dirty="0"/>
              <a:t>Fonte: </a:t>
            </a:r>
            <a:r>
              <a:rPr lang="pt-BR" sz="1050" dirty="0" err="1"/>
              <a:t>McKinsey</a:t>
            </a:r>
            <a:r>
              <a:rPr lang="pt-BR" sz="1050" dirty="0"/>
              <a:t> Global </a:t>
            </a:r>
            <a:r>
              <a:rPr lang="pt-BR" sz="1050" dirty="0" err="1"/>
              <a:t>Institute</a:t>
            </a:r>
            <a:r>
              <a:rPr lang="pt-BR" sz="1050" dirty="0"/>
              <a:t>, 2018</a:t>
            </a:r>
          </a:p>
        </p:txBody>
      </p:sp>
    </p:spTree>
    <p:extLst>
      <p:ext uri="{BB962C8B-B14F-4D97-AF65-F5344CB8AC3E}">
        <p14:creationId xmlns:p14="http://schemas.microsoft.com/office/powerpoint/2010/main" val="3085004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14:warp dir="in"/>
      </p:transition>
    </mc:Choice>
    <mc:Fallback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06FC6DAF-FB60-4EB4-9832-81E2707B7518}"/>
              </a:ext>
            </a:extLst>
          </p:cNvPr>
          <p:cNvSpPr/>
          <p:nvPr/>
        </p:nvSpPr>
        <p:spPr>
          <a:xfrm>
            <a:off x="53746" y="6154730"/>
            <a:ext cx="230383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050" dirty="0"/>
              <a:t>Fonte: </a:t>
            </a:r>
            <a:r>
              <a:rPr lang="pt-BR" sz="1050" dirty="0" err="1"/>
              <a:t>McKinsey</a:t>
            </a:r>
            <a:r>
              <a:rPr lang="pt-BR" sz="1050" dirty="0"/>
              <a:t> Global </a:t>
            </a:r>
            <a:r>
              <a:rPr lang="pt-BR" sz="1050" dirty="0" err="1"/>
              <a:t>Institute</a:t>
            </a:r>
            <a:r>
              <a:rPr lang="pt-BR" sz="1050" dirty="0"/>
              <a:t>, 2018</a:t>
            </a: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8AF4AB2B-1D4C-7141-D0B9-6405C26933FD}"/>
              </a:ext>
            </a:extLst>
          </p:cNvPr>
          <p:cNvSpPr/>
          <p:nvPr/>
        </p:nvSpPr>
        <p:spPr>
          <a:xfrm>
            <a:off x="709128" y="1136233"/>
            <a:ext cx="7949682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pt-BR" dirty="0"/>
              <a:t>Com base em evidências iniciais, uma simulação mostra que cerca de 70% de empresas adotarão pelo menos um dos tipos de IA até 2030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AB8AA8C6-4C2B-A8F1-2224-5B7973A521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391" y="1987822"/>
            <a:ext cx="6353217" cy="3476761"/>
          </a:xfrm>
          <a:prstGeom prst="rect">
            <a:avLst/>
          </a:prstGeom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81CC3B61-AF52-B114-6A95-508EADCB8CA3}"/>
              </a:ext>
            </a:extLst>
          </p:cNvPr>
          <p:cNvSpPr/>
          <p:nvPr/>
        </p:nvSpPr>
        <p:spPr>
          <a:xfrm>
            <a:off x="5579031" y="4309824"/>
            <a:ext cx="3096344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pt-BR" dirty="0"/>
              <a:t>A IA vai gerar uma produção econômica adicional de cerca de US $ 13 trilhões até 2030.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AB205483-7460-BA2F-763A-305E51E49D69}"/>
              </a:ext>
            </a:extLst>
          </p:cNvPr>
          <p:cNvSpPr/>
          <p:nvPr/>
        </p:nvSpPr>
        <p:spPr>
          <a:xfrm>
            <a:off x="138569" y="2098468"/>
            <a:ext cx="3340359" cy="12003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pt-BR" dirty="0"/>
              <a:t>Impactos:</a:t>
            </a:r>
          </a:p>
          <a:p>
            <a:pPr algn="ctr"/>
            <a:r>
              <a:rPr lang="pt-BR" dirty="0"/>
              <a:t>em inovação e eficiência para processos, pessoas e organizações e países.</a:t>
            </a:r>
          </a:p>
        </p:txBody>
      </p:sp>
    </p:spTree>
    <p:extLst>
      <p:ext uri="{BB962C8B-B14F-4D97-AF65-F5344CB8AC3E}">
        <p14:creationId xmlns:p14="http://schemas.microsoft.com/office/powerpoint/2010/main" val="4235916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14:warp dir="in"/>
      </p:transition>
    </mc:Choice>
    <mc:Fallback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91EFCB33-D0FC-2F3E-22B5-BA9E0D57980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852" y="992245"/>
            <a:ext cx="8692296" cy="5835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E5C8F91D-73ED-6643-1232-635D8137ED9E}"/>
              </a:ext>
            </a:extLst>
          </p:cNvPr>
          <p:cNvSpPr txBox="1"/>
          <p:nvPr/>
        </p:nvSpPr>
        <p:spPr>
          <a:xfrm>
            <a:off x="225852" y="30649"/>
            <a:ext cx="8115300" cy="830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t" anchorCtr="0">
            <a:noAutofit/>
          </a:bodyPr>
          <a:lstStyle>
            <a:lvl1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>
                <a:solidFill>
                  <a:srgbClr val="005476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</a:lstStyle>
          <a:p>
            <a:r>
              <a:rPr lang="pt-BR" dirty="0"/>
              <a:t>INTELIGÊNCIA ARTIFICIAL - AI</a:t>
            </a:r>
          </a:p>
          <a:p>
            <a:r>
              <a:rPr lang="pt-BR" sz="2000" dirty="0"/>
              <a:t>DIVERSAS APLICAÇÕES EM DIFERENTES RAMOS DE ATIVIDADES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23409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14:warp dir="in"/>
      </p:transition>
    </mc:Choice>
    <mc:Fallback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DF886AA2-661A-A12D-E6AF-825256AE3D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712" y="2095731"/>
            <a:ext cx="8822576" cy="2980122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E139F772-36C3-DFE2-0F81-FBAC98280007}"/>
              </a:ext>
            </a:extLst>
          </p:cNvPr>
          <p:cNvSpPr txBox="1"/>
          <p:nvPr/>
        </p:nvSpPr>
        <p:spPr>
          <a:xfrm>
            <a:off x="306091" y="5854879"/>
            <a:ext cx="827997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000" dirty="0"/>
              <a:t>https://www.gartner.com/en/newsroom/press-releases/2017-12-13-gartner-says-by-2020-artificial-intelligence-will-create-more-jobs-than-it-eliminates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BF01CE7B-E7EE-F0BE-9D64-6C67B14E0B1E}"/>
              </a:ext>
            </a:extLst>
          </p:cNvPr>
          <p:cNvSpPr txBox="1"/>
          <p:nvPr/>
        </p:nvSpPr>
        <p:spPr>
          <a:xfrm>
            <a:off x="342900" y="513188"/>
            <a:ext cx="8115300" cy="830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t" anchorCtr="0">
            <a:noAutofit/>
          </a:bodyPr>
          <a:lstStyle>
            <a:lvl1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>
                <a:solidFill>
                  <a:srgbClr val="005476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</a:lstStyle>
          <a:p>
            <a:r>
              <a:rPr lang="pt-BR" dirty="0"/>
              <a:t>INTELIGÊNCIA ARTIFICIAL - IA</a:t>
            </a:r>
          </a:p>
          <a:p>
            <a:r>
              <a:rPr lang="pt-BR" sz="2000" dirty="0"/>
              <a:t>PERCEPÇÃO DE 132 EMPRESAS SOBRE A GERAÇÃO DE VALOR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08555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14:warp dir="in"/>
      </p:transition>
    </mc:Choice>
    <mc:Fallback>
      <p:transition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C08CC413-E19D-205F-1CAA-CE735995C3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7244" y="913945"/>
            <a:ext cx="3762900" cy="1648055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C5AC6F80-863A-F285-5070-A0BC08063B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863" y="3092351"/>
            <a:ext cx="7878274" cy="2619741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B0A7D865-6F50-52FA-4C5F-1729205E3462}"/>
              </a:ext>
            </a:extLst>
          </p:cNvPr>
          <p:cNvSpPr txBox="1"/>
          <p:nvPr/>
        </p:nvSpPr>
        <p:spPr>
          <a:xfrm>
            <a:off x="118965" y="0"/>
            <a:ext cx="8115300" cy="830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t" anchorCtr="0">
            <a:noAutofit/>
          </a:bodyPr>
          <a:lstStyle>
            <a:lvl1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>
                <a:solidFill>
                  <a:srgbClr val="005476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</a:lstStyle>
          <a:p>
            <a:r>
              <a:rPr lang="pt-BR" dirty="0"/>
              <a:t>INTELIGÊNCIA ARTIFICIAL - IA</a:t>
            </a:r>
          </a:p>
          <a:p>
            <a:r>
              <a:rPr lang="pt-BR" sz="2000" dirty="0"/>
              <a:t>IMPACTO DA UTILIZAÇÃO DE IA NAS ORGANIZAÇÕES E DECISÕES</a:t>
            </a:r>
            <a:endParaRPr lang="en-US" sz="2000" dirty="0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9C7E13D1-1418-25BA-AAA1-A4ABDF1A4D98}"/>
              </a:ext>
            </a:extLst>
          </p:cNvPr>
          <p:cNvSpPr/>
          <p:nvPr/>
        </p:nvSpPr>
        <p:spPr>
          <a:xfrm>
            <a:off x="5326161" y="2376147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dirty="0"/>
              <a:t>Healthcare September 2017 Copyright © McKinsey &amp; Company </a:t>
            </a:r>
            <a:endParaRPr lang="pt-BR" sz="1000" dirty="0"/>
          </a:p>
        </p:txBody>
      </p:sp>
    </p:spTree>
    <p:extLst>
      <p:ext uri="{BB962C8B-B14F-4D97-AF65-F5344CB8AC3E}">
        <p14:creationId xmlns:p14="http://schemas.microsoft.com/office/powerpoint/2010/main" val="3606345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14:warp dir="in"/>
      </p:transition>
    </mc:Choice>
    <mc:Fallback>
      <p:transition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1" name="Título 1">
            <a:extLst>
              <a:ext uri="{FF2B5EF4-FFF2-40B4-BE49-F238E27FC236}">
                <a16:creationId xmlns:a16="http://schemas.microsoft.com/office/drawing/2014/main" id="{62F40581-B497-4DFF-A1AE-015F242D28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874" y="151818"/>
            <a:ext cx="8225509" cy="429816"/>
          </a:xfrm>
        </p:spPr>
        <p:txBody>
          <a:bodyPr>
            <a:normAutofit/>
          </a:bodyPr>
          <a:lstStyle/>
          <a:p>
            <a:pPr defTabSz="914378">
              <a:defRPr/>
            </a:pPr>
            <a:r>
              <a:rPr lang="pt-BR" altLang="en-US" sz="2000" b="1" dirty="0">
                <a:solidFill>
                  <a:srgbClr val="005476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O MUNDO EM EVOLUÇÃO: FERRAMENTAS E COMPETÊNCIAS</a:t>
            </a:r>
            <a:endParaRPr lang="en-US" altLang="en-US" sz="2000" b="1" dirty="0">
              <a:solidFill>
                <a:srgbClr val="005476"/>
              </a:solidFill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C23FDEC7-D6A5-4AE9-A570-40464BDCFE74}"/>
              </a:ext>
            </a:extLst>
          </p:cNvPr>
          <p:cNvSpPr/>
          <p:nvPr/>
        </p:nvSpPr>
        <p:spPr>
          <a:xfrm>
            <a:off x="62004" y="745156"/>
            <a:ext cx="5000493" cy="175432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pt-BR" dirty="0">
                <a:solidFill>
                  <a:schemeClr val="tx2"/>
                </a:solidFill>
              </a:rPr>
              <a:t>Sistemas cognitivos utilizados em reivindicações hospitalares - prática atual e potencial.</a:t>
            </a:r>
          </a:p>
          <a:p>
            <a:pPr algn="ctr"/>
            <a:r>
              <a:rPr lang="pt-BR" dirty="0">
                <a:solidFill>
                  <a:schemeClr val="tx2"/>
                </a:solidFill>
                <a:highlight>
                  <a:srgbClr val="FFFF00"/>
                </a:highlight>
              </a:rPr>
              <a:t>1.500.000* vidas</a:t>
            </a:r>
            <a:r>
              <a:rPr lang="pt-BR" dirty="0">
                <a:solidFill>
                  <a:schemeClr val="tx2"/>
                </a:solidFill>
              </a:rPr>
              <a:t>, recebem </a:t>
            </a:r>
            <a:r>
              <a:rPr lang="pt-BR" dirty="0">
                <a:solidFill>
                  <a:schemeClr val="tx2"/>
                </a:solidFill>
                <a:highlight>
                  <a:srgbClr val="FFFF00"/>
                </a:highlight>
              </a:rPr>
              <a:t>700.000 reclamações para reembolso</a:t>
            </a:r>
            <a:r>
              <a:rPr lang="pt-BR" dirty="0">
                <a:solidFill>
                  <a:schemeClr val="tx2"/>
                </a:solidFill>
              </a:rPr>
              <a:t> e 70% delas não tem fundamento de acordo com o manual da seguradora de saúde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023CB554-EA8C-4142-8F00-5FF10A24EAB5}"/>
              </a:ext>
            </a:extLst>
          </p:cNvPr>
          <p:cNvSpPr txBox="1"/>
          <p:nvPr/>
        </p:nvSpPr>
        <p:spPr>
          <a:xfrm>
            <a:off x="251520" y="6373364"/>
            <a:ext cx="15841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50" dirty="0"/>
              <a:t>* Em milhares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F5930062-CEAB-4E4D-856D-9178175C42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183" y="2767719"/>
            <a:ext cx="5000454" cy="3020166"/>
          </a:xfrm>
          <a:prstGeom prst="rect">
            <a:avLst/>
          </a:prstGeom>
        </p:spPr>
      </p:pic>
      <p:sp>
        <p:nvSpPr>
          <p:cNvPr id="10" name="Retângulo 9">
            <a:extLst>
              <a:ext uri="{FF2B5EF4-FFF2-40B4-BE49-F238E27FC236}">
                <a16:creationId xmlns:a16="http://schemas.microsoft.com/office/drawing/2014/main" id="{66D16EE7-A7D8-431A-9AE9-AE7886CA1399}"/>
              </a:ext>
            </a:extLst>
          </p:cNvPr>
          <p:cNvSpPr/>
          <p:nvPr/>
        </p:nvSpPr>
        <p:spPr>
          <a:xfrm>
            <a:off x="5746240" y="1236095"/>
            <a:ext cx="2828593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pt-BR" dirty="0">
                <a:solidFill>
                  <a:schemeClr val="tx2"/>
                </a:solidFill>
              </a:rPr>
              <a:t>Redução de custos, aumento da assertividade.</a:t>
            </a:r>
          </a:p>
        </p:txBody>
      </p: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086250C4-D211-4697-A452-F2E52C197643}"/>
              </a:ext>
            </a:extLst>
          </p:cNvPr>
          <p:cNvGrpSpPr/>
          <p:nvPr/>
        </p:nvGrpSpPr>
        <p:grpSpPr>
          <a:xfrm>
            <a:off x="5062497" y="1005263"/>
            <a:ext cx="648072" cy="842917"/>
            <a:chOff x="5580112" y="1344527"/>
            <a:chExt cx="648072" cy="842917"/>
          </a:xfrm>
        </p:grpSpPr>
        <p:sp>
          <p:nvSpPr>
            <p:cNvPr id="6" name="Igual a 5">
              <a:extLst>
                <a:ext uri="{FF2B5EF4-FFF2-40B4-BE49-F238E27FC236}">
                  <a16:creationId xmlns:a16="http://schemas.microsoft.com/office/drawing/2014/main" id="{5E5D2D4B-9B5E-44D9-A599-C158AA6264A1}"/>
                </a:ext>
              </a:extLst>
            </p:cNvPr>
            <p:cNvSpPr/>
            <p:nvPr/>
          </p:nvSpPr>
          <p:spPr>
            <a:xfrm>
              <a:off x="5580112" y="1683388"/>
              <a:ext cx="648072" cy="504056"/>
            </a:xfrm>
            <a:prstGeom prst="mathEqual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2400">
                <a:solidFill>
                  <a:schemeClr val="tx1"/>
                </a:solidFill>
              </a:endParaRPr>
            </a:p>
          </p:txBody>
        </p:sp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591D967A-19AC-4FBA-97C4-A2F128D5A380}"/>
                </a:ext>
              </a:extLst>
            </p:cNvPr>
            <p:cNvSpPr txBox="1"/>
            <p:nvPr/>
          </p:nvSpPr>
          <p:spPr>
            <a:xfrm>
              <a:off x="5619093" y="1344527"/>
              <a:ext cx="5040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2400" b="1" dirty="0"/>
                <a:t>IA</a:t>
              </a:r>
            </a:p>
          </p:txBody>
        </p:sp>
      </p:grpSp>
      <p:sp>
        <p:nvSpPr>
          <p:cNvPr id="12" name="Retângulo 11">
            <a:extLst>
              <a:ext uri="{FF2B5EF4-FFF2-40B4-BE49-F238E27FC236}">
                <a16:creationId xmlns:a16="http://schemas.microsoft.com/office/drawing/2014/main" id="{CAFD49C6-EE90-4BB6-9A2B-8F60356F71E8}"/>
              </a:ext>
            </a:extLst>
          </p:cNvPr>
          <p:cNvSpPr/>
          <p:nvPr/>
        </p:nvSpPr>
        <p:spPr>
          <a:xfrm>
            <a:off x="184554" y="6056123"/>
            <a:ext cx="3769259" cy="245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Healthcare September 2017 Copyright © McKinsey &amp; Company </a:t>
            </a:r>
            <a:endParaRPr lang="pt-BR" sz="1000" dirty="0"/>
          </a:p>
        </p:txBody>
      </p:sp>
    </p:spTree>
    <p:extLst>
      <p:ext uri="{BB962C8B-B14F-4D97-AF65-F5344CB8AC3E}">
        <p14:creationId xmlns:p14="http://schemas.microsoft.com/office/powerpoint/2010/main" val="2472143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14:warp dir="in"/>
      </p:transition>
    </mc:Choice>
    <mc:Fallback>
      <p:transition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2">
            <a:extLst>
              <a:ext uri="{FF2B5EF4-FFF2-40B4-BE49-F238E27FC236}">
                <a16:creationId xmlns:a16="http://schemas.microsoft.com/office/drawing/2014/main" id="{7AC27CF3-5144-CF85-AB28-2782A8DE48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2776151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/>
          </a:p>
        </p:txBody>
      </p:sp>
      <p:sp>
        <p:nvSpPr>
          <p:cNvPr id="9" name="Rectangle 15">
            <a:extLst>
              <a:ext uri="{FF2B5EF4-FFF2-40B4-BE49-F238E27FC236}">
                <a16:creationId xmlns:a16="http://schemas.microsoft.com/office/drawing/2014/main" id="{D98170B0-1D95-C61C-1D7D-A6716758FD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4040595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350"/>
          </a:p>
        </p:txBody>
      </p:sp>
      <p:pic>
        <p:nvPicPr>
          <p:cNvPr id="1046" name="Imagem 1">
            <a:extLst>
              <a:ext uri="{FF2B5EF4-FFF2-40B4-BE49-F238E27FC236}">
                <a16:creationId xmlns:a16="http://schemas.microsoft.com/office/drawing/2014/main" id="{155C5496-7980-B5B6-B814-6E90B4B091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86158"/>
            <a:ext cx="1040998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24" name="Agrupar 1023">
            <a:extLst>
              <a:ext uri="{FF2B5EF4-FFF2-40B4-BE49-F238E27FC236}">
                <a16:creationId xmlns:a16="http://schemas.microsoft.com/office/drawing/2014/main" id="{E6183F73-0D85-6DC8-A664-273ED2FBEEFA}"/>
              </a:ext>
            </a:extLst>
          </p:cNvPr>
          <p:cNvGrpSpPr/>
          <p:nvPr/>
        </p:nvGrpSpPr>
        <p:grpSpPr>
          <a:xfrm>
            <a:off x="7733678" y="2277525"/>
            <a:ext cx="974897" cy="3145627"/>
            <a:chOff x="8722647" y="219447"/>
            <a:chExt cx="1299862" cy="4194169"/>
          </a:xfrm>
        </p:grpSpPr>
        <p:pic>
          <p:nvPicPr>
            <p:cNvPr id="1048" name="Picture 24">
              <a:extLst>
                <a:ext uri="{FF2B5EF4-FFF2-40B4-BE49-F238E27FC236}">
                  <a16:creationId xmlns:a16="http://schemas.microsoft.com/office/drawing/2014/main" id="{BF765ECC-5B15-0C2F-6789-996D24D81CA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37029" y="738531"/>
              <a:ext cx="1065698" cy="11635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7" name="Imagem 9">
              <a:extLst>
                <a:ext uri="{FF2B5EF4-FFF2-40B4-BE49-F238E27FC236}">
                  <a16:creationId xmlns:a16="http://schemas.microsoft.com/office/drawing/2014/main" id="{AB9D1F04-543A-10D0-5559-811AD41E3C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22647" y="3300642"/>
              <a:ext cx="1299862" cy="11129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CaixaDeTexto 19">
              <a:extLst>
                <a:ext uri="{FF2B5EF4-FFF2-40B4-BE49-F238E27FC236}">
                  <a16:creationId xmlns:a16="http://schemas.microsoft.com/office/drawing/2014/main" id="{6E7AEE3E-8298-F87C-945D-6CAEF023472D}"/>
                </a:ext>
              </a:extLst>
            </p:cNvPr>
            <p:cNvSpPr txBox="1"/>
            <p:nvPr/>
          </p:nvSpPr>
          <p:spPr>
            <a:xfrm>
              <a:off x="8860926" y="219447"/>
              <a:ext cx="777876" cy="492443"/>
            </a:xfrm>
            <a:prstGeom prst="rect">
              <a:avLst/>
            </a:prstGeom>
            <a:solidFill>
              <a:srgbClr val="00B050"/>
            </a:solidFill>
          </p:spPr>
          <p:txBody>
            <a:bodyPr wrap="square">
              <a:spAutoFit/>
            </a:bodyPr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pt-BR" altLang="en-US" b="1" dirty="0">
                  <a:solidFill>
                    <a:schemeClr val="bg1"/>
                  </a:solidFill>
                  <a:latin typeface="Calibri" panose="020F0502020204030204" pitchFamily="34" charset="0"/>
                  <a:ea typeface="Arial" panose="020B0604020202020204" pitchFamily="34" charset="0"/>
                  <a:cs typeface="Calibri" panose="020F0502020204030204" pitchFamily="34" charset="0"/>
                </a:rPr>
                <a:t>P2P</a:t>
              </a:r>
              <a:endParaRPr lang="en-US" altLang="en-US" sz="105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059" name="Picture 35" descr="Uber - Request a ride – Apps no Google Play">
              <a:extLst>
                <a:ext uri="{FF2B5EF4-FFF2-40B4-BE49-F238E27FC236}">
                  <a16:creationId xmlns:a16="http://schemas.microsoft.com/office/drawing/2014/main" id="{3FE82235-E9D3-06D1-7B1B-AB8483DEB2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60926" y="2109721"/>
              <a:ext cx="1057274" cy="10572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1" name="Agrupar 30">
            <a:extLst>
              <a:ext uri="{FF2B5EF4-FFF2-40B4-BE49-F238E27FC236}">
                <a16:creationId xmlns:a16="http://schemas.microsoft.com/office/drawing/2014/main" id="{37B92CA2-F469-F725-97FC-83A29E02C274}"/>
              </a:ext>
            </a:extLst>
          </p:cNvPr>
          <p:cNvGrpSpPr/>
          <p:nvPr/>
        </p:nvGrpSpPr>
        <p:grpSpPr>
          <a:xfrm>
            <a:off x="353057" y="4316300"/>
            <a:ext cx="2771567" cy="1598639"/>
            <a:chOff x="470742" y="4612066"/>
            <a:chExt cx="3695423" cy="2131519"/>
          </a:xfrm>
        </p:grpSpPr>
        <p:pic>
          <p:nvPicPr>
            <p:cNvPr id="1026" name="Imagem 2">
              <a:extLst>
                <a:ext uri="{FF2B5EF4-FFF2-40B4-BE49-F238E27FC236}">
                  <a16:creationId xmlns:a16="http://schemas.microsoft.com/office/drawing/2014/main" id="{1E54FEE5-9586-3AC0-0EA2-8CED693466A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742" y="5239136"/>
              <a:ext cx="1434202" cy="15044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5" name="Imagem 4">
              <a:extLst>
                <a:ext uri="{FF2B5EF4-FFF2-40B4-BE49-F238E27FC236}">
                  <a16:creationId xmlns:a16="http://schemas.microsoft.com/office/drawing/2014/main" id="{E7966A21-1493-9C08-8135-33F3A78F386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8637" y="5589240"/>
              <a:ext cx="1937528" cy="9252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CaixaDeTexto 23">
              <a:extLst>
                <a:ext uri="{FF2B5EF4-FFF2-40B4-BE49-F238E27FC236}">
                  <a16:creationId xmlns:a16="http://schemas.microsoft.com/office/drawing/2014/main" id="{24AB39B2-AD55-5FC8-1F68-868E1D1FF00B}"/>
                </a:ext>
              </a:extLst>
            </p:cNvPr>
            <p:cNvSpPr txBox="1"/>
            <p:nvPr/>
          </p:nvSpPr>
          <p:spPr>
            <a:xfrm>
              <a:off x="1965901" y="4612066"/>
              <a:ext cx="931140" cy="492443"/>
            </a:xfrm>
            <a:prstGeom prst="rect">
              <a:avLst/>
            </a:prstGeom>
            <a:solidFill>
              <a:srgbClr val="C00000"/>
            </a:solidFill>
          </p:spPr>
          <p:txBody>
            <a:bodyPr wrap="square">
              <a:spAutoFit/>
            </a:bodyPr>
            <a:lstStyle/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pt-BR" altLang="en-US" b="1" dirty="0">
                  <a:solidFill>
                    <a:schemeClr val="bg1"/>
                  </a:solidFill>
                  <a:latin typeface="Calibri" panose="020F0502020204030204" pitchFamily="34" charset="0"/>
                  <a:ea typeface="Arial" panose="020B0604020202020204" pitchFamily="34" charset="0"/>
                  <a:cs typeface="Calibri" panose="020F0502020204030204" pitchFamily="34" charset="0"/>
                </a:rPr>
                <a:t>B2C</a:t>
              </a:r>
              <a:endParaRPr lang="en-US" altLang="en-US" sz="105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30" name="Agrupar 29">
            <a:extLst>
              <a:ext uri="{FF2B5EF4-FFF2-40B4-BE49-F238E27FC236}">
                <a16:creationId xmlns:a16="http://schemas.microsoft.com/office/drawing/2014/main" id="{BDAD81F0-5768-1C36-2BD2-8AC7AB3CBD3A}"/>
              </a:ext>
            </a:extLst>
          </p:cNvPr>
          <p:cNvGrpSpPr/>
          <p:nvPr/>
        </p:nvGrpSpPr>
        <p:grpSpPr>
          <a:xfrm>
            <a:off x="4680227" y="1109075"/>
            <a:ext cx="3490048" cy="1712330"/>
            <a:chOff x="1589167" y="2042252"/>
            <a:chExt cx="4653397" cy="2283107"/>
          </a:xfrm>
        </p:grpSpPr>
        <p:pic>
          <p:nvPicPr>
            <p:cNvPr id="1028" name="Imagem 5">
              <a:extLst>
                <a:ext uri="{FF2B5EF4-FFF2-40B4-BE49-F238E27FC236}">
                  <a16:creationId xmlns:a16="http://schemas.microsoft.com/office/drawing/2014/main" id="{C7151C42-038E-237B-6A81-2C2D5D21198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23920" y="2737882"/>
              <a:ext cx="876300" cy="4111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Imagem 6">
              <a:extLst>
                <a:ext uri="{FF2B5EF4-FFF2-40B4-BE49-F238E27FC236}">
                  <a16:creationId xmlns:a16="http://schemas.microsoft.com/office/drawing/2014/main" id="{45026A2A-81FC-08D6-3649-99871BB602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9167" y="2740772"/>
              <a:ext cx="1697737" cy="76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4" name="Picture 20">
              <a:extLst>
                <a:ext uri="{FF2B5EF4-FFF2-40B4-BE49-F238E27FC236}">
                  <a16:creationId xmlns:a16="http://schemas.microsoft.com/office/drawing/2014/main" id="{BD3E5DAA-C0BC-3E45-24DF-31E83841FAC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9167" y="3552320"/>
              <a:ext cx="2220720" cy="6007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3" name="Imagem 5">
              <a:extLst>
                <a:ext uri="{FF2B5EF4-FFF2-40B4-BE49-F238E27FC236}">
                  <a16:creationId xmlns:a16="http://schemas.microsoft.com/office/drawing/2014/main" id="{3932C67B-2E9B-3A04-1E23-DE75C9EB12A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82407" y="2737882"/>
              <a:ext cx="1860157" cy="7254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1" name="Imagem 4">
              <a:extLst>
                <a:ext uri="{FF2B5EF4-FFF2-40B4-BE49-F238E27FC236}">
                  <a16:creationId xmlns:a16="http://schemas.microsoft.com/office/drawing/2014/main" id="{6EA1AE9E-32A2-8440-8125-6E67B2EB87A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5022" y="3552320"/>
              <a:ext cx="1582879" cy="7730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CaixaDeTexto 25">
              <a:extLst>
                <a:ext uri="{FF2B5EF4-FFF2-40B4-BE49-F238E27FC236}">
                  <a16:creationId xmlns:a16="http://schemas.microsoft.com/office/drawing/2014/main" id="{27D24B70-1230-7D43-3418-F17D2CE8CDAD}"/>
                </a:ext>
              </a:extLst>
            </p:cNvPr>
            <p:cNvSpPr txBox="1"/>
            <p:nvPr/>
          </p:nvSpPr>
          <p:spPr>
            <a:xfrm>
              <a:off x="2509538" y="2042252"/>
              <a:ext cx="2456697" cy="492443"/>
            </a:xfrm>
            <a:prstGeom prst="rect">
              <a:avLst/>
            </a:prstGeom>
            <a:solidFill>
              <a:srgbClr val="002060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pt-BR" altLang="en-US" b="1" dirty="0">
                  <a:solidFill>
                    <a:schemeClr val="bg1"/>
                  </a:solidFill>
                  <a:latin typeface="Calibri" panose="020F0502020204030204" pitchFamily="34" charset="0"/>
                  <a:ea typeface="Arial" panose="020B0604020202020204" pitchFamily="34" charset="0"/>
                  <a:cs typeface="Calibri" panose="020F0502020204030204" pitchFamily="34" charset="0"/>
                </a:rPr>
                <a:t>MARKETPLACE</a:t>
              </a:r>
              <a:endParaRPr lang="en-US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033" name="Agrupar 1032">
            <a:extLst>
              <a:ext uri="{FF2B5EF4-FFF2-40B4-BE49-F238E27FC236}">
                <a16:creationId xmlns:a16="http://schemas.microsoft.com/office/drawing/2014/main" id="{C8215578-C292-641A-B68E-367DB0347E90}"/>
              </a:ext>
            </a:extLst>
          </p:cNvPr>
          <p:cNvGrpSpPr/>
          <p:nvPr/>
        </p:nvGrpSpPr>
        <p:grpSpPr>
          <a:xfrm>
            <a:off x="320065" y="2494492"/>
            <a:ext cx="2162444" cy="1333655"/>
            <a:chOff x="334706" y="369199"/>
            <a:chExt cx="2883259" cy="1778207"/>
          </a:xfrm>
        </p:grpSpPr>
        <p:pic>
          <p:nvPicPr>
            <p:cNvPr id="1031" name="Imagem 12">
              <a:extLst>
                <a:ext uri="{FF2B5EF4-FFF2-40B4-BE49-F238E27FC236}">
                  <a16:creationId xmlns:a16="http://schemas.microsoft.com/office/drawing/2014/main" id="{1A687804-4576-A2D7-8138-16B6F2F816F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0687" y="987924"/>
              <a:ext cx="1707278" cy="9301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Imagem 11">
              <a:extLst>
                <a:ext uri="{FF2B5EF4-FFF2-40B4-BE49-F238E27FC236}">
                  <a16:creationId xmlns:a16="http://schemas.microsoft.com/office/drawing/2014/main" id="{AA57DB55-18A3-A463-B94F-007F8512DE4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706" y="941757"/>
              <a:ext cx="1254461" cy="12056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CaixaDeTexto 28">
              <a:extLst>
                <a:ext uri="{FF2B5EF4-FFF2-40B4-BE49-F238E27FC236}">
                  <a16:creationId xmlns:a16="http://schemas.microsoft.com/office/drawing/2014/main" id="{52006660-BB73-777F-4AF8-C982834808C3}"/>
                </a:ext>
              </a:extLst>
            </p:cNvPr>
            <p:cNvSpPr txBox="1"/>
            <p:nvPr/>
          </p:nvSpPr>
          <p:spPr>
            <a:xfrm>
              <a:off x="1171219" y="369199"/>
              <a:ext cx="843084" cy="492443"/>
            </a:xfrm>
            <a:prstGeom prst="rect">
              <a:avLst/>
            </a:prstGeom>
            <a:solidFill>
              <a:srgbClr val="0070C0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pt-BR" altLang="en-US" b="1" dirty="0">
                  <a:solidFill>
                    <a:schemeClr val="bg1"/>
                  </a:solidFill>
                  <a:latin typeface="Calibri" panose="020F0502020204030204" pitchFamily="34" charset="0"/>
                  <a:ea typeface="Arial" panose="020B0604020202020204" pitchFamily="34" charset="0"/>
                  <a:cs typeface="Calibri" panose="020F0502020204030204" pitchFamily="34" charset="0"/>
                </a:rPr>
                <a:t>B2B</a:t>
              </a:r>
              <a:endParaRPr lang="en-US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032" name="Agrupar 1031">
            <a:extLst>
              <a:ext uri="{FF2B5EF4-FFF2-40B4-BE49-F238E27FC236}">
                <a16:creationId xmlns:a16="http://schemas.microsoft.com/office/drawing/2014/main" id="{06AA5709-4F62-3B1E-D978-83435B0D3133}"/>
              </a:ext>
            </a:extLst>
          </p:cNvPr>
          <p:cNvGrpSpPr/>
          <p:nvPr/>
        </p:nvGrpSpPr>
        <p:grpSpPr>
          <a:xfrm>
            <a:off x="3364494" y="3237438"/>
            <a:ext cx="3821193" cy="2582020"/>
            <a:chOff x="6766884" y="3094037"/>
            <a:chExt cx="5094924" cy="3442693"/>
          </a:xfrm>
        </p:grpSpPr>
        <p:pic>
          <p:nvPicPr>
            <p:cNvPr id="1079" name="Picture 55" descr="Transempregos - ZÉ DELIVERY em parceria com a... | Facebook">
              <a:extLst>
                <a:ext uri="{FF2B5EF4-FFF2-40B4-BE49-F238E27FC236}">
                  <a16:creationId xmlns:a16="http://schemas.microsoft.com/office/drawing/2014/main" id="{2596C0EA-481D-D187-91C0-C6892F18054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44" t="20092" r="6775" b="21162"/>
            <a:stretch/>
          </p:blipFill>
          <p:spPr bwMode="auto">
            <a:xfrm>
              <a:off x="6766884" y="3463381"/>
              <a:ext cx="2069382" cy="11763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CaixaDeTexto 27">
              <a:extLst>
                <a:ext uri="{FF2B5EF4-FFF2-40B4-BE49-F238E27FC236}">
                  <a16:creationId xmlns:a16="http://schemas.microsoft.com/office/drawing/2014/main" id="{1965463A-1F6F-3CB4-CBF9-4F4A5E09C776}"/>
                </a:ext>
              </a:extLst>
            </p:cNvPr>
            <p:cNvSpPr txBox="1"/>
            <p:nvPr/>
          </p:nvSpPr>
          <p:spPr>
            <a:xfrm>
              <a:off x="8902819" y="3094037"/>
              <a:ext cx="843084" cy="492443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pt-BR" altLang="en-US" b="1" dirty="0">
                  <a:solidFill>
                    <a:schemeClr val="bg1"/>
                  </a:solidFill>
                  <a:latin typeface="Calibri" panose="020F0502020204030204" pitchFamily="34" charset="0"/>
                  <a:ea typeface="Arial" panose="020B0604020202020204" pitchFamily="34" charset="0"/>
                  <a:cs typeface="Calibri" panose="020F0502020204030204" pitchFamily="34" charset="0"/>
                </a:rPr>
                <a:t>D2C</a:t>
              </a:r>
              <a:endParaRPr lang="en-US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071" name="Picture 47" descr="Como é trabalhar na empresa L'Oréal | 99jobs.com">
              <a:extLst>
                <a:ext uri="{FF2B5EF4-FFF2-40B4-BE49-F238E27FC236}">
                  <a16:creationId xmlns:a16="http://schemas.microsoft.com/office/drawing/2014/main" id="{4BC5643D-EE0A-056D-041B-9639D141742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44881" y="3773075"/>
              <a:ext cx="1236332" cy="1236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73" name="Picture 49" descr="Dell – Wikipédia, a enciclopédia livre">
              <a:extLst>
                <a:ext uri="{FF2B5EF4-FFF2-40B4-BE49-F238E27FC236}">
                  <a16:creationId xmlns:a16="http://schemas.microsoft.com/office/drawing/2014/main" id="{C270D75A-C770-CD52-7C7C-2FCAD0B06C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06809" y="4175069"/>
              <a:ext cx="1336202" cy="13362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75" name="Picture 51" descr="Tudo sobre Samsung - História e Notícias">
              <a:extLst>
                <a:ext uri="{FF2B5EF4-FFF2-40B4-BE49-F238E27FC236}">
                  <a16:creationId xmlns:a16="http://schemas.microsoft.com/office/drawing/2014/main" id="{D10AF2A9-BF82-61A8-ECC6-8FE6F2AEBC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76528" y="5251450"/>
              <a:ext cx="1285280" cy="12852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77" name="Picture 53" descr="Neste dia 10, a maior empresa nacional de bebidas, o Grupo Petrópolis, está  com muitas oportunidades de emprego">
              <a:extLst>
                <a:ext uri="{FF2B5EF4-FFF2-40B4-BE49-F238E27FC236}">
                  <a16:creationId xmlns:a16="http://schemas.microsoft.com/office/drawing/2014/main" id="{839EEAB4-CC73-C202-89C1-F7508382921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82" t="25741" r="9017" b="17635"/>
            <a:stretch/>
          </p:blipFill>
          <p:spPr bwMode="auto">
            <a:xfrm>
              <a:off x="8025836" y="5526678"/>
              <a:ext cx="2200263" cy="8969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Retângulo 1">
            <a:extLst>
              <a:ext uri="{FF2B5EF4-FFF2-40B4-BE49-F238E27FC236}">
                <a16:creationId xmlns:a16="http://schemas.microsoft.com/office/drawing/2014/main" id="{D11B7682-7F94-987E-E96A-D9475F278611}"/>
              </a:ext>
            </a:extLst>
          </p:cNvPr>
          <p:cNvSpPr/>
          <p:nvPr/>
        </p:nvSpPr>
        <p:spPr>
          <a:xfrm>
            <a:off x="1260911" y="345234"/>
            <a:ext cx="3443847" cy="12247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68580" tIns="34290" rIns="68580" bIns="34290" rtlCol="0" anchor="b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spcAft>
                <a:spcPts val="45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MUDAM O DESIGN                           E AS COMPETÊNCIAS ORGANIZACIONAIS.</a:t>
            </a:r>
          </a:p>
        </p:txBody>
      </p:sp>
    </p:spTree>
    <p:extLst>
      <p:ext uri="{BB962C8B-B14F-4D97-AF65-F5344CB8AC3E}">
        <p14:creationId xmlns:p14="http://schemas.microsoft.com/office/powerpoint/2010/main" val="1398787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14:warp dir="in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ext Box 3"/>
          <p:cNvSpPr txBox="1">
            <a:spLocks noChangeArrowheads="1"/>
          </p:cNvSpPr>
          <p:nvPr/>
        </p:nvSpPr>
        <p:spPr bwMode="blackWhite">
          <a:xfrm>
            <a:off x="774700" y="2883224"/>
            <a:ext cx="2087563" cy="123582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pt-BR" sz="1600" b="1" dirty="0">
                <a:solidFill>
                  <a:schemeClr val="bg1"/>
                </a:solidFill>
                <a:cs typeface="Calibri" panose="020F0502020204030204" pitchFamily="34" charset="0"/>
              </a:rPr>
              <a:t>1. ESTRATÉGIA COMPETITIVA, INOVAÇÃO E PLANEJAMENTO</a:t>
            </a:r>
            <a:endParaRPr lang="pt-BR" altLang="pt-BR" sz="1600" b="1" dirty="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blackWhite">
          <a:xfrm>
            <a:off x="3459163" y="4839024"/>
            <a:ext cx="2519362" cy="115123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pt-BR" sz="1600" b="1" dirty="0">
                <a:solidFill>
                  <a:prstClr val="white"/>
                </a:solidFill>
                <a:cs typeface="Calibri" panose="020F0502020204030204" pitchFamily="34" charset="0"/>
              </a:rPr>
              <a:t>4. GESTÃO DA INFORMAÇÃO E GERAÇÃO DE CONHECIMENTO E CONTEÚDOS</a:t>
            </a:r>
          </a:p>
        </p:txBody>
      </p:sp>
      <p:pic>
        <p:nvPicPr>
          <p:cNvPr id="1946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blackWhite">
          <a:xfrm>
            <a:off x="2862263" y="1981524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Text Box 7"/>
          <p:cNvSpPr txBox="1">
            <a:spLocks noChangeArrowheads="1"/>
          </p:cNvSpPr>
          <p:nvPr/>
        </p:nvSpPr>
        <p:spPr bwMode="blackWhite">
          <a:xfrm>
            <a:off x="3459163" y="990679"/>
            <a:ext cx="2182812" cy="954333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pt-BR" sz="1600" b="1" dirty="0">
                <a:solidFill>
                  <a:prstClr val="white"/>
                </a:solidFill>
                <a:cs typeface="Calibri" panose="020F0502020204030204" pitchFamily="34" charset="0"/>
              </a:rPr>
              <a:t>2. PESSOAS COM AS SUAS COMPETÊNCIAS E CULTURA</a:t>
            </a:r>
            <a:endParaRPr lang="pt-BR" altLang="pt-BR" sz="1600" b="1" dirty="0">
              <a:solidFill>
                <a:prstClr val="white"/>
              </a:solidFill>
              <a:cs typeface="Calibri" panose="020F0502020204030204" pitchFamily="34" charset="0"/>
            </a:endParaRPr>
          </a:p>
        </p:txBody>
      </p:sp>
      <p:sp>
        <p:nvSpPr>
          <p:cNvPr id="19463" name="Freeform 8"/>
          <p:cNvSpPr>
            <a:spLocks/>
          </p:cNvSpPr>
          <p:nvPr/>
        </p:nvSpPr>
        <p:spPr bwMode="blackWhite">
          <a:xfrm>
            <a:off x="2897188" y="2018037"/>
            <a:ext cx="3744912" cy="2784475"/>
          </a:xfrm>
          <a:custGeom>
            <a:avLst/>
            <a:gdLst>
              <a:gd name="T0" fmla="*/ 2147483646 w 2359"/>
              <a:gd name="T1" fmla="*/ 2147483646 h 1754"/>
              <a:gd name="T2" fmla="*/ 2147483646 w 2359"/>
              <a:gd name="T3" fmla="*/ 2147483646 h 1754"/>
              <a:gd name="T4" fmla="*/ 2147483646 w 2359"/>
              <a:gd name="T5" fmla="*/ 2147483646 h 1754"/>
              <a:gd name="T6" fmla="*/ 2147483646 w 2359"/>
              <a:gd name="T7" fmla="*/ 2147483646 h 1754"/>
              <a:gd name="T8" fmla="*/ 2147483646 w 2359"/>
              <a:gd name="T9" fmla="*/ 2147483646 h 17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359"/>
              <a:gd name="T16" fmla="*/ 0 h 1754"/>
              <a:gd name="T17" fmla="*/ 2359 w 2359"/>
              <a:gd name="T18" fmla="*/ 1754 h 175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359" h="1754">
                <a:moveTo>
                  <a:pt x="1066" y="15"/>
                </a:moveTo>
                <a:cubicBezTo>
                  <a:pt x="681" y="30"/>
                  <a:pt x="0" y="545"/>
                  <a:pt x="23" y="832"/>
                </a:cubicBezTo>
                <a:cubicBezTo>
                  <a:pt x="46" y="1119"/>
                  <a:pt x="817" y="1754"/>
                  <a:pt x="1202" y="1739"/>
                </a:cubicBezTo>
                <a:cubicBezTo>
                  <a:pt x="1587" y="1724"/>
                  <a:pt x="2359" y="1028"/>
                  <a:pt x="2336" y="741"/>
                </a:cubicBezTo>
                <a:cubicBezTo>
                  <a:pt x="2313" y="454"/>
                  <a:pt x="1451" y="0"/>
                  <a:pt x="1066" y="15"/>
                </a:cubicBezTo>
                <a:close/>
              </a:path>
            </a:pathLst>
          </a:custGeom>
          <a:noFill/>
          <a:ln w="127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Calibri" panose="020F0502020204030204" pitchFamily="34" charset="0"/>
              <a:ea typeface="ＭＳ Ｐゴシック" panose="020B0600070205080204" pitchFamily="34" charset="-128"/>
              <a:cs typeface="Calibri" panose="020F0502020204030204" pitchFamily="34" charset="0"/>
            </a:endParaRPr>
          </a:p>
        </p:txBody>
      </p:sp>
      <p:sp>
        <p:nvSpPr>
          <p:cNvPr id="19464" name="Text Box 9"/>
          <p:cNvSpPr txBox="1">
            <a:spLocks noChangeArrowheads="1"/>
          </p:cNvSpPr>
          <p:nvPr/>
        </p:nvSpPr>
        <p:spPr bwMode="blackWhite">
          <a:xfrm>
            <a:off x="3795713" y="2834012"/>
            <a:ext cx="201771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pt-BR" sz="2000" b="1" dirty="0">
                <a:solidFill>
                  <a:prstClr val="white"/>
                </a:solidFill>
                <a:cs typeface="Calibri" panose="020F0502020204030204" pitchFamily="34" charset="0"/>
              </a:rPr>
              <a:t>PROPÓSITO E</a:t>
            </a:r>
            <a:endParaRPr lang="pt-BR" altLang="pt-BR" sz="2000" b="1" dirty="0">
              <a:solidFill>
                <a:prstClr val="white"/>
              </a:solidFill>
              <a:cs typeface="Calibri" panose="020F0502020204030204" pitchFamily="34" charset="0"/>
            </a:endParaRPr>
          </a:p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pt-BR" sz="2000" b="1" dirty="0">
                <a:solidFill>
                  <a:prstClr val="white"/>
                </a:solidFill>
                <a:cs typeface="Calibri" panose="020F0502020204030204" pitchFamily="34" charset="0"/>
              </a:rPr>
              <a:t>SENTIDO</a:t>
            </a:r>
            <a:endParaRPr lang="pt-BR" altLang="pt-BR" sz="2000" b="1" dirty="0">
              <a:solidFill>
                <a:prstClr val="white"/>
              </a:solidFill>
              <a:cs typeface="Calibri" panose="020F0502020204030204" pitchFamily="34" charset="0"/>
            </a:endParaRPr>
          </a:p>
        </p:txBody>
      </p:sp>
      <p:sp>
        <p:nvSpPr>
          <p:cNvPr id="19465" name="Text Box 5"/>
          <p:cNvSpPr txBox="1">
            <a:spLocks noChangeArrowheads="1"/>
          </p:cNvSpPr>
          <p:nvPr/>
        </p:nvSpPr>
        <p:spPr bwMode="blackWhite">
          <a:xfrm>
            <a:off x="6672263" y="2883224"/>
            <a:ext cx="2017712" cy="1136512"/>
          </a:xfrm>
          <a:prstGeom prst="rect">
            <a:avLst/>
          </a:prstGeom>
          <a:solidFill>
            <a:srgbClr val="00682F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pt-BR" sz="1600" b="1" dirty="0">
                <a:solidFill>
                  <a:schemeClr val="bg1"/>
                </a:solidFill>
                <a:cs typeface="Calibri" panose="020F0502020204030204" pitchFamily="34" charset="0"/>
              </a:rPr>
              <a:t>3. TECNOLOGIA ADEQUADA A MATURIDADE DA ORGANIZAÇÃO </a:t>
            </a:r>
            <a:endParaRPr lang="pt-BR" altLang="pt-BR" sz="1600" b="1" dirty="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FDF04331-4133-4917-B223-3728A3C507CB}"/>
              </a:ext>
            </a:extLst>
          </p:cNvPr>
          <p:cNvSpPr txBox="1"/>
          <p:nvPr/>
        </p:nvSpPr>
        <p:spPr>
          <a:xfrm>
            <a:off x="179512" y="6106031"/>
            <a:ext cx="26827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dirty="0">
                <a:latin typeface="Calibri" panose="020F0502020204030204" pitchFamily="34" charset="0"/>
                <a:cs typeface="Calibri" panose="020F0502020204030204" pitchFamily="34" charset="0"/>
              </a:rPr>
              <a:t>Fonte: Elaborado pelo Professor Ricardo Abdala</a:t>
            </a:r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C5F2A212-2DD6-4E32-8463-5E97BA2FD918}"/>
              </a:ext>
            </a:extLst>
          </p:cNvPr>
          <p:cNvSpPr txBox="1">
            <a:spLocks noChangeArrowheads="1"/>
          </p:cNvSpPr>
          <p:nvPr/>
        </p:nvSpPr>
        <p:spPr>
          <a:xfrm>
            <a:off x="179512" y="190484"/>
            <a:ext cx="8748464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noAutofit/>
          </a:bodyPr>
          <a:lstStyle>
            <a:defPPr>
              <a:defRPr lang="pt-BR"/>
            </a:defPPr>
            <a:lvl1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5476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10253F"/>
                </a:solidFill>
                <a:latin typeface="Calibri" panose="020F0502020204030204" pitchFamily="34" charset="0"/>
                <a:ea typeface="ＭＳ Ｐゴシック" charset="-128"/>
              </a:defRPr>
            </a:lvl2pPr>
            <a:lvl3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10253F"/>
                </a:solidFill>
                <a:latin typeface="Calibri" panose="020F0502020204030204" pitchFamily="34" charset="0"/>
                <a:ea typeface="ＭＳ Ｐゴシック" charset="-128"/>
              </a:defRPr>
            </a:lvl3pPr>
            <a:lvl4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10253F"/>
                </a:solidFill>
                <a:latin typeface="Calibri" panose="020F0502020204030204" pitchFamily="34" charset="0"/>
                <a:ea typeface="ＭＳ Ｐゴシック" charset="-128"/>
              </a:defRPr>
            </a:lvl4pPr>
            <a:lvl5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10253F"/>
                </a:solidFill>
                <a:latin typeface="Calibri" panose="020F0502020204030204" pitchFamily="34" charset="0"/>
                <a:ea typeface="ＭＳ Ｐゴシック" charset="-128"/>
              </a:defRPr>
            </a:lvl5pPr>
            <a:lvl6pPr marL="4572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10253F"/>
                </a:solidFill>
                <a:latin typeface="Calibri" panose="020F0502020204030204" pitchFamily="34" charset="0"/>
                <a:ea typeface="ＭＳ Ｐゴシック" charset="-128"/>
              </a:defRPr>
            </a:lvl6pPr>
            <a:lvl7pPr marL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10253F"/>
                </a:solidFill>
                <a:latin typeface="Calibri" panose="020F0502020204030204" pitchFamily="34" charset="0"/>
                <a:ea typeface="ＭＳ Ｐゴシック" charset="-128"/>
              </a:defRPr>
            </a:lvl7pPr>
            <a:lvl8pPr marL="13716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10253F"/>
                </a:solidFill>
                <a:latin typeface="Calibri" panose="020F0502020204030204" pitchFamily="34" charset="0"/>
                <a:ea typeface="ＭＳ Ｐゴシック" charset="-128"/>
              </a:defRPr>
            </a:lvl8pPr>
            <a:lvl9pPr marL="18288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10253F"/>
                </a:solidFill>
                <a:latin typeface="Calibri" panose="020F0502020204030204" pitchFamily="34" charset="0"/>
                <a:ea typeface="ＭＳ Ｐゴシック" charset="-128"/>
              </a:defRPr>
            </a:lvl9pPr>
          </a:lstStyle>
          <a:p>
            <a:pPr algn="ctr"/>
            <a:r>
              <a:rPr lang="pt-BR" sz="2000" dirty="0"/>
              <a:t>FATORES CHAVE DE SUCESSO PARA IMPLEMENTAÇÃO </a:t>
            </a:r>
          </a:p>
          <a:p>
            <a:pPr algn="ctr"/>
            <a:r>
              <a:rPr lang="pt-BR" sz="2000" dirty="0"/>
              <a:t>DE PROCESSOS DE INTELIGÊNCIA NAS EMPRESAS</a:t>
            </a:r>
          </a:p>
        </p:txBody>
      </p:sp>
    </p:spTree>
    <p:extLst>
      <p:ext uri="{BB962C8B-B14F-4D97-AF65-F5344CB8AC3E}">
        <p14:creationId xmlns:p14="http://schemas.microsoft.com/office/powerpoint/2010/main" val="3030251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14:warp dir="in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nimBg="1"/>
      <p:bldP spid="19462" grpId="0" animBg="1"/>
      <p:bldP spid="1946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8">
            <a:extLst>
              <a:ext uri="{FF2B5EF4-FFF2-40B4-BE49-F238E27FC236}">
                <a16:creationId xmlns:a16="http://schemas.microsoft.com/office/drawing/2014/main" id="{FD7836D5-78E1-42F0-893D-2ACD5B3B2C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966" y="854572"/>
            <a:ext cx="82550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 altLang="pt-BR" sz="2000" b="1" dirty="0">
                <a:solidFill>
                  <a:srgbClr val="005476"/>
                </a:solidFill>
              </a:rPr>
              <a:t>USO E NÃO USO DE IA: EFEITOS EXCLUDENTES E INCLUDENTES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 altLang="pt-BR" sz="2000" b="1" dirty="0">
                <a:solidFill>
                  <a:srgbClr val="005476"/>
                </a:solidFill>
              </a:rPr>
              <a:t>DE COMPETITIVIDADE NAS EMPRESAS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BR" altLang="pt-BR" sz="2000" b="1" dirty="0">
              <a:solidFill>
                <a:srgbClr val="005476"/>
              </a:solidFill>
            </a:endParaRP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4F1934F8-18A7-4FB3-8176-24B3DDCED7AC}"/>
              </a:ext>
            </a:extLst>
          </p:cNvPr>
          <p:cNvSpPr/>
          <p:nvPr/>
        </p:nvSpPr>
        <p:spPr>
          <a:xfrm>
            <a:off x="6535923" y="6094264"/>
            <a:ext cx="230383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050" dirty="0"/>
              <a:t>Fonte: </a:t>
            </a:r>
            <a:r>
              <a:rPr lang="pt-BR" sz="1050" dirty="0" err="1"/>
              <a:t>McKinsey</a:t>
            </a:r>
            <a:r>
              <a:rPr lang="pt-BR" sz="1050" dirty="0"/>
              <a:t> Global </a:t>
            </a:r>
            <a:r>
              <a:rPr lang="pt-BR" sz="1050" dirty="0" err="1"/>
              <a:t>Institute</a:t>
            </a:r>
            <a:r>
              <a:rPr lang="pt-BR" sz="1050" dirty="0"/>
              <a:t>, 2018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955EA6F7-3F05-5651-E169-42DA1CFB1D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551" y="1654672"/>
            <a:ext cx="7983415" cy="4210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035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14:warp dir="in"/>
      </p:transition>
    </mc:Choice>
    <mc:Fallback>
      <p:transition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9BA4B14-03B4-EBC7-E464-CFC100550C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546" y="2104840"/>
            <a:ext cx="8830907" cy="2648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372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14:warp dir="in"/>
      </p:transition>
    </mc:Choice>
    <mc:Fallback>
      <p:transition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lipse 2">
            <a:extLst>
              <a:ext uri="{FF2B5EF4-FFF2-40B4-BE49-F238E27FC236}">
                <a16:creationId xmlns:a16="http://schemas.microsoft.com/office/drawing/2014/main" id="{7A413D55-66E9-4B9C-BC56-36141D92F192}"/>
              </a:ext>
            </a:extLst>
          </p:cNvPr>
          <p:cNvSpPr/>
          <p:nvPr/>
        </p:nvSpPr>
        <p:spPr>
          <a:xfrm>
            <a:off x="1297449" y="1912751"/>
            <a:ext cx="3113378" cy="2718920"/>
          </a:xfrm>
          <a:prstGeom prst="ellipse">
            <a:avLst/>
          </a:prstGeom>
          <a:solidFill>
            <a:srgbClr val="FF0000">
              <a:alpha val="6980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b="1" dirty="0"/>
              <a:t>INTELIGÊNCIA DE NEGÓCIOS:</a:t>
            </a:r>
          </a:p>
          <a:p>
            <a:pPr algn="ctr"/>
            <a:r>
              <a:rPr lang="pt-BR" sz="1600" dirty="0"/>
              <a:t>Estatísticas, Relatórios, Séries Históricas e Projeções. </a:t>
            </a:r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A0D452D7-7096-477D-B65E-7B64A2241124}"/>
              </a:ext>
            </a:extLst>
          </p:cNvPr>
          <p:cNvSpPr/>
          <p:nvPr/>
        </p:nvSpPr>
        <p:spPr>
          <a:xfrm>
            <a:off x="4473391" y="1881004"/>
            <a:ext cx="3113378" cy="2718920"/>
          </a:xfrm>
          <a:prstGeom prst="ellipse">
            <a:avLst/>
          </a:prstGeom>
          <a:solidFill>
            <a:srgbClr val="1D1B36">
              <a:alpha val="8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b="1" dirty="0"/>
              <a:t>BUSINESS ANALYTICS:</a:t>
            </a:r>
          </a:p>
          <a:p>
            <a:pPr algn="ctr"/>
            <a:r>
              <a:rPr lang="pt-BR" sz="1600" dirty="0"/>
              <a:t>Software, Hardware, Banco de Dados Estruturados ou Não</a:t>
            </a: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E753D493-8ECF-403D-BFED-9B3160DB2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6" y="484636"/>
            <a:ext cx="8676084" cy="429816"/>
          </a:xfrm>
        </p:spPr>
        <p:txBody>
          <a:bodyPr>
            <a:normAutofit fontScale="90000"/>
          </a:bodyPr>
          <a:lstStyle/>
          <a:p>
            <a:pPr defTabSz="914378">
              <a:defRPr/>
            </a:pPr>
            <a:r>
              <a:rPr lang="pt-BR" altLang="en-US" sz="2700" b="1" dirty="0">
                <a:solidFill>
                  <a:srgbClr val="005476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O MUNDO EM TRANSFORMAÇÃO : </a:t>
            </a:r>
            <a:br>
              <a:rPr lang="pt-BR" altLang="en-US" sz="2700" b="1" dirty="0">
                <a:solidFill>
                  <a:srgbClr val="005476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</a:br>
            <a:r>
              <a:rPr lang="pt-BR" altLang="en-US" sz="2700" b="1" dirty="0">
                <a:solidFill>
                  <a:srgbClr val="005476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FERRAMENTAS E COMPETÊNCIAS</a:t>
            </a:r>
            <a:endParaRPr lang="en-US" altLang="en-US" sz="2700" b="1" dirty="0">
              <a:solidFill>
                <a:srgbClr val="005476"/>
              </a:solidFill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2" name="Agrupar 1">
            <a:extLst>
              <a:ext uri="{FF2B5EF4-FFF2-40B4-BE49-F238E27FC236}">
                <a16:creationId xmlns:a16="http://schemas.microsoft.com/office/drawing/2014/main" id="{18D006E8-2E28-1EDA-E49E-DB6E29AF66E6}"/>
              </a:ext>
            </a:extLst>
          </p:cNvPr>
          <p:cNvGrpSpPr/>
          <p:nvPr/>
        </p:nvGrpSpPr>
        <p:grpSpPr>
          <a:xfrm>
            <a:off x="3126250" y="1067349"/>
            <a:ext cx="2891499" cy="5306015"/>
            <a:chOff x="3126250" y="1196384"/>
            <a:chExt cx="2891499" cy="5306015"/>
          </a:xfrm>
        </p:grpSpPr>
        <p:sp>
          <p:nvSpPr>
            <p:cNvPr id="4" name="Elipse 3">
              <a:extLst>
                <a:ext uri="{FF2B5EF4-FFF2-40B4-BE49-F238E27FC236}">
                  <a16:creationId xmlns:a16="http://schemas.microsoft.com/office/drawing/2014/main" id="{BAA0A3DE-F97C-4B8F-B08A-4E92237AE177}"/>
                </a:ext>
              </a:extLst>
            </p:cNvPr>
            <p:cNvSpPr/>
            <p:nvPr/>
          </p:nvSpPr>
          <p:spPr>
            <a:xfrm>
              <a:off x="3126250" y="3924342"/>
              <a:ext cx="2891499" cy="2578057"/>
            </a:xfrm>
            <a:prstGeom prst="ellipse">
              <a:avLst/>
            </a:prstGeom>
            <a:solidFill>
              <a:srgbClr val="00B050">
                <a:alpha val="80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1600" dirty="0"/>
            </a:p>
            <a:p>
              <a:pPr algn="ctr"/>
              <a:endParaRPr lang="pt-BR" sz="1600" dirty="0"/>
            </a:p>
            <a:p>
              <a:pPr algn="ctr"/>
              <a:r>
                <a:rPr lang="pt-BR" sz="1600" b="1" dirty="0"/>
                <a:t>GESTÃO                      DE NEGÓCIOS</a:t>
              </a:r>
              <a:r>
                <a:rPr lang="pt-BR" sz="1600" dirty="0"/>
                <a:t>:</a:t>
              </a:r>
            </a:p>
            <a:p>
              <a:pPr algn="ctr"/>
              <a:r>
                <a:rPr lang="pt-BR" sz="1600" dirty="0"/>
                <a:t>Capacidade de Análise, Compreensão, Tomada de Decisão e Ação</a:t>
              </a:r>
            </a:p>
          </p:txBody>
        </p:sp>
        <p:sp>
          <p:nvSpPr>
            <p:cNvPr id="13" name="Retângulo: Cantos Arredondados 12">
              <a:extLst>
                <a:ext uri="{FF2B5EF4-FFF2-40B4-BE49-F238E27FC236}">
                  <a16:creationId xmlns:a16="http://schemas.microsoft.com/office/drawing/2014/main" id="{93459E3E-4FAA-4989-A4D7-EECD839D7BA8}"/>
                </a:ext>
              </a:extLst>
            </p:cNvPr>
            <p:cNvSpPr/>
            <p:nvPr/>
          </p:nvSpPr>
          <p:spPr>
            <a:xfrm>
              <a:off x="3198552" y="1196384"/>
              <a:ext cx="2488591" cy="737627"/>
            </a:xfrm>
            <a:prstGeom prst="round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b="1" dirty="0"/>
                <a:t>COMPETÊNCIA DE GESTÃO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4204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14:warp dir="in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6CB46D70-A66E-4DDF-A850-BA65C7AB31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128" y="1091605"/>
            <a:ext cx="4968552" cy="2688085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3E69928B-D079-4C1C-9D6C-8B02840F7A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5856" y="3391291"/>
            <a:ext cx="5482786" cy="2918029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B282C0D6-DB4A-42D8-A56D-A08A1F51C982}"/>
              </a:ext>
            </a:extLst>
          </p:cNvPr>
          <p:cNvSpPr/>
          <p:nvPr/>
        </p:nvSpPr>
        <p:spPr>
          <a:xfrm>
            <a:off x="5680047" y="1252277"/>
            <a:ext cx="3249641" cy="147732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solidFill>
                  <a:srgbClr val="002060"/>
                </a:solidFill>
                <a:latin typeface="Roboto"/>
              </a:rPr>
              <a:t>BI - A Inteligência de Negócios contribui fortemente para avaliarmos os resultados e seus impactos. </a:t>
            </a:r>
          </a:p>
        </p:txBody>
      </p:sp>
    </p:spTree>
    <p:extLst>
      <p:ext uri="{BB962C8B-B14F-4D97-AF65-F5344CB8AC3E}">
        <p14:creationId xmlns:p14="http://schemas.microsoft.com/office/powerpoint/2010/main" val="505950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14:warp dir="in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1106" name="Picture 2">
            <a:extLst>
              <a:ext uri="{FF2B5EF4-FFF2-40B4-BE49-F238E27FC236}">
                <a16:creationId xmlns:a16="http://schemas.microsoft.com/office/drawing/2014/main" id="{9A96E79B-5F01-4ECF-B508-A3642E026E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0" y="1664963"/>
            <a:ext cx="6400800" cy="276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3EE2D575-3CF6-4BA9-B75D-C2BD04644FCA}"/>
              </a:ext>
            </a:extLst>
          </p:cNvPr>
          <p:cNvSpPr txBox="1"/>
          <p:nvPr/>
        </p:nvSpPr>
        <p:spPr>
          <a:xfrm>
            <a:off x="342900" y="513188"/>
            <a:ext cx="8115300" cy="830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t" anchorCtr="0">
            <a:noAutofit/>
          </a:bodyPr>
          <a:lstStyle>
            <a:lvl1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>
                <a:solidFill>
                  <a:srgbClr val="005476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</a:lstStyle>
          <a:p>
            <a:r>
              <a:rPr lang="pt-BR" dirty="0"/>
              <a:t>BUSINESS INTELLIGENCE - BI</a:t>
            </a:r>
          </a:p>
          <a:p>
            <a:r>
              <a:rPr lang="pt-BR" dirty="0"/>
              <a:t>GERANDO INTELIGÊNCIA E DECISÕES ANALÍTICAS + FEELING</a:t>
            </a:r>
            <a:endParaRPr lang="en-US" dirty="0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04751411-3AED-4084-95AA-4B5ED8B869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451" y="3292963"/>
            <a:ext cx="5272088" cy="3303082"/>
          </a:xfrm>
          <a:prstGeom prst="rect">
            <a:avLst/>
          </a:prstGeom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A7CDD46C-CD66-4DC4-B219-9C344EC2D508}"/>
              </a:ext>
            </a:extLst>
          </p:cNvPr>
          <p:cNvSpPr/>
          <p:nvPr/>
        </p:nvSpPr>
        <p:spPr>
          <a:xfrm>
            <a:off x="257176" y="1494857"/>
            <a:ext cx="2228850" cy="147732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pt-BR" dirty="0"/>
              <a:t>A utilização adequada das ferramentas de BI, aumentam em 90% a qualidade dos dados e informações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0D8D037B-D771-445F-8759-93CAC3E4BBEB}"/>
              </a:ext>
            </a:extLst>
          </p:cNvPr>
          <p:cNvSpPr/>
          <p:nvPr/>
        </p:nvSpPr>
        <p:spPr>
          <a:xfrm>
            <a:off x="5609303" y="4944504"/>
            <a:ext cx="3197483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pt-BR" dirty="0"/>
              <a:t>O nível de eficiência nas tomadas de decisão aumenta em 60% 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3994B369-DEB1-4BAD-938A-12896E4E5659}"/>
              </a:ext>
            </a:extLst>
          </p:cNvPr>
          <p:cNvSpPr/>
          <p:nvPr/>
        </p:nvSpPr>
        <p:spPr>
          <a:xfrm>
            <a:off x="6056126" y="6090896"/>
            <a:ext cx="230383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050" dirty="0"/>
              <a:t>Fonte: </a:t>
            </a:r>
            <a:r>
              <a:rPr lang="pt-BR" sz="1050" dirty="0" err="1"/>
              <a:t>McKinsey</a:t>
            </a:r>
            <a:r>
              <a:rPr lang="pt-BR" sz="1050" dirty="0"/>
              <a:t> Global </a:t>
            </a:r>
            <a:r>
              <a:rPr lang="pt-BR" sz="1050" dirty="0" err="1"/>
              <a:t>Institute</a:t>
            </a:r>
            <a:r>
              <a:rPr lang="pt-BR" sz="1050" dirty="0"/>
              <a:t>, 2018</a:t>
            </a:r>
          </a:p>
        </p:txBody>
      </p:sp>
    </p:spTree>
    <p:extLst>
      <p:ext uri="{BB962C8B-B14F-4D97-AF65-F5344CB8AC3E}">
        <p14:creationId xmlns:p14="http://schemas.microsoft.com/office/powerpoint/2010/main" val="1867821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14:warp dir="in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Agrupar 15">
            <a:extLst>
              <a:ext uri="{FF2B5EF4-FFF2-40B4-BE49-F238E27FC236}">
                <a16:creationId xmlns:a16="http://schemas.microsoft.com/office/drawing/2014/main" id="{7CF5364A-B7EE-F763-BAB3-D62933DA42EB}"/>
              </a:ext>
            </a:extLst>
          </p:cNvPr>
          <p:cNvGrpSpPr/>
          <p:nvPr/>
        </p:nvGrpSpPr>
        <p:grpSpPr>
          <a:xfrm>
            <a:off x="1233021" y="518706"/>
            <a:ext cx="6677957" cy="5820587"/>
            <a:chOff x="1233021" y="518706"/>
            <a:chExt cx="6677957" cy="5820587"/>
          </a:xfrm>
        </p:grpSpPr>
        <p:pic>
          <p:nvPicPr>
            <p:cNvPr id="3" name="Imagem 2">
              <a:extLst>
                <a:ext uri="{FF2B5EF4-FFF2-40B4-BE49-F238E27FC236}">
                  <a16:creationId xmlns:a16="http://schemas.microsoft.com/office/drawing/2014/main" id="{6D19A9FB-84EA-22FF-B44C-156685F573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33021" y="518706"/>
              <a:ext cx="6677957" cy="5820587"/>
            </a:xfrm>
            <a:prstGeom prst="rect">
              <a:avLst/>
            </a:prstGeom>
          </p:spPr>
        </p:pic>
        <p:sp>
          <p:nvSpPr>
            <p:cNvPr id="5" name="Retângulo: Cantos Arredondados 4">
              <a:extLst>
                <a:ext uri="{FF2B5EF4-FFF2-40B4-BE49-F238E27FC236}">
                  <a16:creationId xmlns:a16="http://schemas.microsoft.com/office/drawing/2014/main" id="{C0AE1B6D-3E88-7357-3B26-B18E6176E9FF}"/>
                </a:ext>
              </a:extLst>
            </p:cNvPr>
            <p:cNvSpPr/>
            <p:nvPr/>
          </p:nvSpPr>
          <p:spPr>
            <a:xfrm>
              <a:off x="1332411" y="1776549"/>
              <a:ext cx="2011680" cy="509451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400" dirty="0"/>
                <a:t>INTELIGENCIA DE NEGÓCIOS</a:t>
              </a:r>
            </a:p>
          </p:txBody>
        </p:sp>
        <p:sp>
          <p:nvSpPr>
            <p:cNvPr id="6" name="Retângulo: Cantos Arredondados 5">
              <a:extLst>
                <a:ext uri="{FF2B5EF4-FFF2-40B4-BE49-F238E27FC236}">
                  <a16:creationId xmlns:a16="http://schemas.microsoft.com/office/drawing/2014/main" id="{EC33D364-D77E-BD9F-0783-9AB2F6CA9254}"/>
                </a:ext>
              </a:extLst>
            </p:cNvPr>
            <p:cNvSpPr/>
            <p:nvPr/>
          </p:nvSpPr>
          <p:spPr>
            <a:xfrm>
              <a:off x="5647509" y="1772195"/>
              <a:ext cx="2011680" cy="509451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400" dirty="0"/>
                <a:t>FORMAS DE VISUALIZAÇÃO</a:t>
              </a:r>
            </a:p>
          </p:txBody>
        </p:sp>
        <p:sp>
          <p:nvSpPr>
            <p:cNvPr id="7" name="Retângulo: Cantos Arredondados 6">
              <a:extLst>
                <a:ext uri="{FF2B5EF4-FFF2-40B4-BE49-F238E27FC236}">
                  <a16:creationId xmlns:a16="http://schemas.microsoft.com/office/drawing/2014/main" id="{D5A78705-273A-E20A-6D1A-90128C2EEEBB}"/>
                </a:ext>
              </a:extLst>
            </p:cNvPr>
            <p:cNvSpPr/>
            <p:nvPr/>
          </p:nvSpPr>
          <p:spPr>
            <a:xfrm>
              <a:off x="5647509" y="2708366"/>
              <a:ext cx="2011680" cy="579119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400" dirty="0"/>
                <a:t>GESTÃO DA PERFORMANCE  </a:t>
              </a:r>
              <a:r>
                <a:rPr lang="pt-BR" sz="1100" dirty="0"/>
                <a:t>DASHBOARD</a:t>
              </a:r>
              <a:endParaRPr lang="pt-BR" sz="1400" dirty="0"/>
            </a:p>
          </p:txBody>
        </p:sp>
        <p:sp>
          <p:nvSpPr>
            <p:cNvPr id="8" name="Retângulo: Cantos Arredondados 7">
              <a:extLst>
                <a:ext uri="{FF2B5EF4-FFF2-40B4-BE49-F238E27FC236}">
                  <a16:creationId xmlns:a16="http://schemas.microsoft.com/office/drawing/2014/main" id="{266C3559-25CC-48AF-E970-DD90D2E69019}"/>
                </a:ext>
              </a:extLst>
            </p:cNvPr>
            <p:cNvSpPr/>
            <p:nvPr/>
          </p:nvSpPr>
          <p:spPr>
            <a:xfrm>
              <a:off x="5647509" y="3640184"/>
              <a:ext cx="2011680" cy="509451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400" dirty="0">
                  <a:solidFill>
                    <a:schemeClr val="tx1"/>
                  </a:solidFill>
                </a:rPr>
                <a:t>PROCESSO DE TOMADA DE DECISÕES</a:t>
              </a:r>
            </a:p>
          </p:txBody>
        </p:sp>
        <p:sp>
          <p:nvSpPr>
            <p:cNvPr id="9" name="Retângulo: Cantos Arredondados 8">
              <a:extLst>
                <a:ext uri="{FF2B5EF4-FFF2-40B4-BE49-F238E27FC236}">
                  <a16:creationId xmlns:a16="http://schemas.microsoft.com/office/drawing/2014/main" id="{E7C30CA0-BE21-85D0-A281-07A94357B48B}"/>
                </a:ext>
              </a:extLst>
            </p:cNvPr>
            <p:cNvSpPr/>
            <p:nvPr/>
          </p:nvSpPr>
          <p:spPr>
            <a:xfrm>
              <a:off x="5647509" y="4502334"/>
              <a:ext cx="2011680" cy="509451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400" dirty="0"/>
                <a:t>PROJEÇÕES</a:t>
              </a:r>
            </a:p>
          </p:txBody>
        </p:sp>
        <p:sp>
          <p:nvSpPr>
            <p:cNvPr id="10" name="Retângulo: Cantos Arredondados 9">
              <a:extLst>
                <a:ext uri="{FF2B5EF4-FFF2-40B4-BE49-F238E27FC236}">
                  <a16:creationId xmlns:a16="http://schemas.microsoft.com/office/drawing/2014/main" id="{D04E9D6C-E6E7-31BE-CE13-D09FF8AFB177}"/>
                </a:ext>
              </a:extLst>
            </p:cNvPr>
            <p:cNvSpPr/>
            <p:nvPr/>
          </p:nvSpPr>
          <p:spPr>
            <a:xfrm>
              <a:off x="5647509" y="5420813"/>
              <a:ext cx="2011680" cy="509451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400" dirty="0"/>
                <a:t>ACESSO AOS RELATÓRIOS E DADOS</a:t>
              </a:r>
            </a:p>
          </p:txBody>
        </p:sp>
        <p:sp>
          <p:nvSpPr>
            <p:cNvPr id="11" name="Retângulo: Cantos Arredondados 10">
              <a:extLst>
                <a:ext uri="{FF2B5EF4-FFF2-40B4-BE49-F238E27FC236}">
                  <a16:creationId xmlns:a16="http://schemas.microsoft.com/office/drawing/2014/main" id="{1BD2ADD5-7592-F276-EFCE-FD5F38637981}"/>
                </a:ext>
              </a:extLst>
            </p:cNvPr>
            <p:cNvSpPr/>
            <p:nvPr/>
          </p:nvSpPr>
          <p:spPr>
            <a:xfrm>
              <a:off x="1332411" y="2699655"/>
              <a:ext cx="2011680" cy="509451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400" dirty="0"/>
                <a:t>BANCO DE DADOS</a:t>
              </a:r>
            </a:p>
          </p:txBody>
        </p:sp>
        <p:sp>
          <p:nvSpPr>
            <p:cNvPr id="12" name="Retângulo: Cantos Arredondados 11">
              <a:extLst>
                <a:ext uri="{FF2B5EF4-FFF2-40B4-BE49-F238E27FC236}">
                  <a16:creationId xmlns:a16="http://schemas.microsoft.com/office/drawing/2014/main" id="{7845FCC0-0AE6-C802-409F-EB6271C606D1}"/>
                </a:ext>
              </a:extLst>
            </p:cNvPr>
            <p:cNvSpPr/>
            <p:nvPr/>
          </p:nvSpPr>
          <p:spPr>
            <a:xfrm>
              <a:off x="1332411" y="3535132"/>
              <a:ext cx="2011680" cy="509451"/>
            </a:xfrm>
            <a:prstGeom prst="roundRect">
              <a:avLst/>
            </a:prstGeom>
            <a:solidFill>
              <a:srgbClr val="FFC000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400" dirty="0">
                  <a:solidFill>
                    <a:schemeClr val="tx1"/>
                  </a:solidFill>
                </a:rPr>
                <a:t>ANÁLISE DE DADOS</a:t>
              </a:r>
            </a:p>
          </p:txBody>
        </p:sp>
        <p:sp>
          <p:nvSpPr>
            <p:cNvPr id="13" name="Retângulo: Cantos Arredondados 12">
              <a:extLst>
                <a:ext uri="{FF2B5EF4-FFF2-40B4-BE49-F238E27FC236}">
                  <a16:creationId xmlns:a16="http://schemas.microsoft.com/office/drawing/2014/main" id="{C0B3DDE0-0AA6-45A7-6A2F-D0723664C157}"/>
                </a:ext>
              </a:extLst>
            </p:cNvPr>
            <p:cNvSpPr/>
            <p:nvPr/>
          </p:nvSpPr>
          <p:spPr>
            <a:xfrm>
              <a:off x="1375954" y="4502333"/>
              <a:ext cx="2011680" cy="509451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400" dirty="0"/>
                <a:t>DADOS E LIÇÕES APRENDIDAS</a:t>
              </a:r>
            </a:p>
          </p:txBody>
        </p:sp>
        <p:sp>
          <p:nvSpPr>
            <p:cNvPr id="14" name="Retângulo: Cantos Arredondados 13">
              <a:extLst>
                <a:ext uri="{FF2B5EF4-FFF2-40B4-BE49-F238E27FC236}">
                  <a16:creationId xmlns:a16="http://schemas.microsoft.com/office/drawing/2014/main" id="{D2993FB6-CCA7-0146-9DE2-ED1A9A951D58}"/>
                </a:ext>
              </a:extLst>
            </p:cNvPr>
            <p:cNvSpPr/>
            <p:nvPr/>
          </p:nvSpPr>
          <p:spPr>
            <a:xfrm>
              <a:off x="1484812" y="5434697"/>
              <a:ext cx="2011680" cy="509451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400" dirty="0"/>
                <a:t>INTEGRAÇÃO DE BANCOS DE DADOS</a:t>
              </a:r>
            </a:p>
          </p:txBody>
        </p:sp>
        <p:sp>
          <p:nvSpPr>
            <p:cNvPr id="15" name="Retângulo: Cantos Arredondados 14">
              <a:extLst>
                <a:ext uri="{FF2B5EF4-FFF2-40B4-BE49-F238E27FC236}">
                  <a16:creationId xmlns:a16="http://schemas.microsoft.com/office/drawing/2014/main" id="{8BDDEF58-CAF3-8CD7-B062-9B8394566ECF}"/>
                </a:ext>
              </a:extLst>
            </p:cNvPr>
            <p:cNvSpPr/>
            <p:nvPr/>
          </p:nvSpPr>
          <p:spPr>
            <a:xfrm>
              <a:off x="1302690" y="659126"/>
              <a:ext cx="6326778" cy="509451"/>
            </a:xfrm>
            <a:prstGeom prst="roundRect">
              <a:avLst/>
            </a:prstGeom>
            <a:solidFill>
              <a:srgbClr val="002060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2000" b="1" dirty="0"/>
                <a:t>BUSINESS INTELLIGENCE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08097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14:warp dir="in"/>
      </p:transition>
    </mc:Choice>
    <mc:Fallback>
      <p:transition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9" name="Google Shape;1179;p35" descr="City, Smart, Modern, Future, Connect, Buildings"/>
          <p:cNvPicPr preferRelativeResize="0"/>
          <p:nvPr/>
        </p:nvPicPr>
        <p:blipFill rotWithShape="1">
          <a:blip r:embed="rId3">
            <a:alphaModFix/>
          </a:blip>
          <a:srcRect t="4625" r="694" b="20135"/>
          <a:stretch/>
        </p:blipFill>
        <p:spPr>
          <a:xfrm>
            <a:off x="0" y="1162049"/>
            <a:ext cx="9157854" cy="424714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180;p35">
            <a:extLst>
              <a:ext uri="{FF2B5EF4-FFF2-40B4-BE49-F238E27FC236}">
                <a16:creationId xmlns:a16="http://schemas.microsoft.com/office/drawing/2014/main" id="{F1A4960F-DE2A-4EDB-BA72-20CD688839A4}"/>
              </a:ext>
            </a:extLst>
          </p:cNvPr>
          <p:cNvSpPr/>
          <p:nvPr/>
        </p:nvSpPr>
        <p:spPr>
          <a:xfrm>
            <a:off x="5054781" y="5731573"/>
            <a:ext cx="3932434" cy="168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r">
              <a:lnSpc>
                <a:spcPct val="107000"/>
              </a:lnSpc>
            </a:pPr>
            <a:r>
              <a:rPr lang="pt-BR" sz="600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Créditos das imagens: </a:t>
            </a:r>
            <a:r>
              <a:rPr lang="pt-BR" sz="600" dirty="0" err="1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https</a:t>
            </a:r>
            <a:r>
              <a:rPr lang="pt-BR" sz="600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://</a:t>
            </a:r>
            <a:r>
              <a:rPr lang="pt-BR" sz="600" dirty="0" err="1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pixabay.com</a:t>
            </a:r>
            <a:r>
              <a:rPr lang="pt-BR" sz="600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/</a:t>
            </a:r>
            <a:r>
              <a:rPr lang="pt-BR" sz="600" dirty="0" err="1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photos</a:t>
            </a:r>
            <a:r>
              <a:rPr lang="pt-BR" sz="600" dirty="0">
                <a:solidFill>
                  <a:schemeClr val="lt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/city-smart-modern-future-connect-4317139/</a:t>
            </a:r>
            <a:endParaRPr sz="600" dirty="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cxnSp>
        <p:nvCxnSpPr>
          <p:cNvPr id="6" name="Conector Reto 17">
            <a:extLst>
              <a:ext uri="{FF2B5EF4-FFF2-40B4-BE49-F238E27FC236}">
                <a16:creationId xmlns:a16="http://schemas.microsoft.com/office/drawing/2014/main" id="{5994FBF1-0583-4435-B0AA-53A0359BDB19}"/>
              </a:ext>
            </a:extLst>
          </p:cNvPr>
          <p:cNvCxnSpPr>
            <a:cxnSpLocks/>
          </p:cNvCxnSpPr>
          <p:nvPr/>
        </p:nvCxnSpPr>
        <p:spPr>
          <a:xfrm flipH="1">
            <a:off x="5124796" y="5681696"/>
            <a:ext cx="379240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Google Shape;1387;p46">
            <a:extLst>
              <a:ext uri="{FF2B5EF4-FFF2-40B4-BE49-F238E27FC236}">
                <a16:creationId xmlns:a16="http://schemas.microsoft.com/office/drawing/2014/main" id="{8E47B219-39D2-B955-BEF9-82B9A711DF47}"/>
              </a:ext>
            </a:extLst>
          </p:cNvPr>
          <p:cNvSpPr txBox="1"/>
          <p:nvPr/>
        </p:nvSpPr>
        <p:spPr>
          <a:xfrm>
            <a:off x="860356" y="1479434"/>
            <a:ext cx="7423287" cy="15013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>
              <a:buClr>
                <a:schemeClr val="lt1"/>
              </a:buClr>
              <a:buSzPts val="4400"/>
            </a:pPr>
            <a:r>
              <a:rPr lang="pt-BR" sz="2700" b="1" dirty="0">
                <a:solidFill>
                  <a:schemeClr val="lt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 Black" panose="020B0604020202020204" pitchFamily="34" charset="0"/>
                <a:sym typeface="Calibri"/>
              </a:rPr>
              <a:t>Ecossistemas de Negócios</a:t>
            </a:r>
            <a:endParaRPr sz="1050" b="1" dirty="0">
              <a:latin typeface="Verdana" panose="020B0604030504040204" pitchFamily="34" charset="0"/>
              <a:ea typeface="Verdana" panose="020B0604030504040204" pitchFamily="34" charset="0"/>
              <a:cs typeface="Arial Black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197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14:warp dir="in"/>
      </p:transition>
    </mc:Choice>
    <mc:Fallback>
      <p:transition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Veja como elaborar a sua estratégia de negócios para 2022! | ContaAzul Blog">
            <a:extLst>
              <a:ext uri="{FF2B5EF4-FFF2-40B4-BE49-F238E27FC236}">
                <a16:creationId xmlns:a16="http://schemas.microsoft.com/office/drawing/2014/main" id="{5CF530F7-E808-0469-36CB-EA22390693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93"/>
          <a:stretch/>
        </p:blipFill>
        <p:spPr bwMode="auto">
          <a:xfrm>
            <a:off x="158635" y="1147065"/>
            <a:ext cx="6856293" cy="5147606"/>
          </a:xfrm>
          <a:custGeom>
            <a:avLst/>
            <a:gdLst/>
            <a:ahLst/>
            <a:cxnLst/>
            <a:rect l="l" t="t" r="r" b="b"/>
            <a:pathLst>
              <a:path w="9141744" h="6863485">
                <a:moveTo>
                  <a:pt x="0" y="0"/>
                </a:moveTo>
                <a:lnTo>
                  <a:pt x="5963051" y="0"/>
                </a:lnTo>
                <a:lnTo>
                  <a:pt x="9141744" y="6863485"/>
                </a:lnTo>
                <a:lnTo>
                  <a:pt x="0" y="6863485"/>
                </a:lnTo>
                <a:lnTo>
                  <a:pt x="0" y="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396" name="Picture 4" descr="Estratégia de Negócios">
            <a:extLst>
              <a:ext uri="{FF2B5EF4-FFF2-40B4-BE49-F238E27FC236}">
                <a16:creationId xmlns:a16="http://schemas.microsoft.com/office/drawing/2014/main" id="{B5FFC8F2-080D-BFC6-C00E-1A274F54E2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83" b="-3"/>
          <a:stretch/>
        </p:blipFill>
        <p:spPr bwMode="auto">
          <a:xfrm>
            <a:off x="4342765" y="1154933"/>
            <a:ext cx="4801235" cy="5139738"/>
          </a:xfrm>
          <a:custGeom>
            <a:avLst/>
            <a:gdLst/>
            <a:ahLst/>
            <a:cxnLst/>
            <a:rect l="l" t="t" r="r" b="b"/>
            <a:pathLst>
              <a:path w="6401647" h="6852994">
                <a:moveTo>
                  <a:pt x="354282" y="0"/>
                </a:moveTo>
                <a:lnTo>
                  <a:pt x="6401647" y="0"/>
                </a:lnTo>
                <a:lnTo>
                  <a:pt x="6401647" y="6852994"/>
                </a:lnTo>
                <a:lnTo>
                  <a:pt x="0" y="6852994"/>
                </a:lnTo>
                <a:lnTo>
                  <a:pt x="0" y="6852993"/>
                </a:lnTo>
                <a:lnTo>
                  <a:pt x="3528116" y="6852993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7C0AED26-F3DA-DCB3-7E80-9BBDAE576DD1}"/>
              </a:ext>
            </a:extLst>
          </p:cNvPr>
          <p:cNvSpPr/>
          <p:nvPr/>
        </p:nvSpPr>
        <p:spPr>
          <a:xfrm>
            <a:off x="5000950" y="3955073"/>
            <a:ext cx="3484864" cy="15240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68580" tIns="34290" rIns="68580" bIns="34290" rtlCol="0" anchor="b">
            <a:normAutofit fontScale="92500" lnSpcReduction="10000"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ts val="450"/>
              </a:spcAft>
              <a:defRPr/>
            </a:pPr>
            <a:r>
              <a:rPr lang="en-US" sz="2400" b="1" dirty="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NESTE CONTEXTO, COMO TRABALHAR AS COMPETÊNCIAS ?</a:t>
            </a:r>
          </a:p>
        </p:txBody>
      </p:sp>
    </p:spTree>
    <p:extLst>
      <p:ext uri="{BB962C8B-B14F-4D97-AF65-F5344CB8AC3E}">
        <p14:creationId xmlns:p14="http://schemas.microsoft.com/office/powerpoint/2010/main" val="1798940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14:warp dir="in"/>
      </p:transition>
    </mc:Choice>
    <mc:Fallback>
      <p:transition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" name="Google Shape;1244;p41"/>
          <p:cNvSpPr txBox="1"/>
          <p:nvPr/>
        </p:nvSpPr>
        <p:spPr>
          <a:xfrm>
            <a:off x="433273" y="1129476"/>
            <a:ext cx="3314558" cy="11915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9056" tIns="34519" rIns="69056" bIns="34519" anchor="t" anchorCtr="0">
            <a:spAutoFit/>
          </a:bodyPr>
          <a:lstStyle/>
          <a:p>
            <a:pPr>
              <a:lnSpc>
                <a:spcPct val="90000"/>
              </a:lnSpc>
              <a:buClr>
                <a:schemeClr val="lt1"/>
              </a:buClr>
              <a:buSzPts val="3200"/>
            </a:pPr>
            <a:r>
              <a:rPr lang="pt-BR" sz="2700" b="1" spc="-113" dirty="0">
                <a:solidFill>
                  <a:srgbClr val="256487"/>
                </a:solidFill>
                <a:ea typeface="Calibri"/>
                <a:cs typeface="Arial Black" panose="020B0604020202020204" pitchFamily="34" charset="0"/>
                <a:sym typeface="Calibri"/>
              </a:rPr>
              <a:t>Evolução do uso de Ecossistemas de Negócios</a:t>
            </a:r>
            <a:endParaRPr sz="1500" b="1" spc="-113" dirty="0">
              <a:solidFill>
                <a:srgbClr val="256487"/>
              </a:solidFill>
              <a:cs typeface="Arial Black" panose="020B0604020202020204" pitchFamily="34" charset="0"/>
            </a:endParaRP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72F4FB96-2049-274F-9A78-500F7F3E7AC2}"/>
              </a:ext>
            </a:extLst>
          </p:cNvPr>
          <p:cNvGrpSpPr/>
          <p:nvPr/>
        </p:nvGrpSpPr>
        <p:grpSpPr>
          <a:xfrm>
            <a:off x="581590" y="1483309"/>
            <a:ext cx="8311189" cy="2069657"/>
            <a:chOff x="775453" y="834745"/>
            <a:chExt cx="11081585" cy="2759542"/>
          </a:xfrm>
        </p:grpSpPr>
        <p:pic>
          <p:nvPicPr>
            <p:cNvPr id="1242" name="Google Shape;1242;p41"/>
            <p:cNvPicPr preferRelativeResize="0"/>
            <p:nvPr/>
          </p:nvPicPr>
          <p:blipFill rotWithShape="1">
            <a:blip r:embed="rId3">
              <a:alphaModFix/>
            </a:blip>
            <a:srcRect l="15434" t="37208" r="34605" b="25205"/>
            <a:stretch/>
          </p:blipFill>
          <p:spPr>
            <a:xfrm>
              <a:off x="5332918" y="834745"/>
              <a:ext cx="6524120" cy="2759542"/>
            </a:xfrm>
            <a:prstGeom prst="rect">
              <a:avLst/>
            </a:prstGeom>
            <a:noFill/>
            <a:ln>
              <a:noFill/>
            </a:ln>
            <a:effectLst>
              <a:outerShdw blurRad="152400" dist="88900" dir="2700000" algn="tl" rotWithShape="0">
                <a:prstClr val="black">
                  <a:alpha val="24000"/>
                </a:prstClr>
              </a:outerShdw>
            </a:effectLst>
          </p:spPr>
        </p:pic>
        <p:cxnSp>
          <p:nvCxnSpPr>
            <p:cNvPr id="3" name="Conector Reto 2">
              <a:extLst>
                <a:ext uri="{FF2B5EF4-FFF2-40B4-BE49-F238E27FC236}">
                  <a16:creationId xmlns:a16="http://schemas.microsoft.com/office/drawing/2014/main" id="{C371C34B-1C3B-9A48-85A8-C908DE31EAB0}"/>
                </a:ext>
              </a:extLst>
            </p:cNvPr>
            <p:cNvCxnSpPr/>
            <p:nvPr/>
          </p:nvCxnSpPr>
          <p:spPr>
            <a:xfrm>
              <a:off x="775453" y="2214516"/>
              <a:ext cx="401217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Agrupar 6">
            <a:extLst>
              <a:ext uri="{FF2B5EF4-FFF2-40B4-BE49-F238E27FC236}">
                <a16:creationId xmlns:a16="http://schemas.microsoft.com/office/drawing/2014/main" id="{2C31A4FA-A381-C14B-B3F5-044E7930EB45}"/>
              </a:ext>
            </a:extLst>
          </p:cNvPr>
          <p:cNvGrpSpPr/>
          <p:nvPr/>
        </p:nvGrpSpPr>
        <p:grpSpPr>
          <a:xfrm>
            <a:off x="780819" y="3786828"/>
            <a:ext cx="8111960" cy="1941696"/>
            <a:chOff x="1041092" y="3954230"/>
            <a:chExt cx="10815946" cy="2588928"/>
          </a:xfrm>
        </p:grpSpPr>
        <p:grpSp>
          <p:nvGrpSpPr>
            <p:cNvPr id="1245" name="Google Shape;1245;p41"/>
            <p:cNvGrpSpPr/>
            <p:nvPr/>
          </p:nvGrpSpPr>
          <p:grpSpPr>
            <a:xfrm>
              <a:off x="2978468" y="3954230"/>
              <a:ext cx="8878570" cy="2588928"/>
              <a:chOff x="2817449" y="4056790"/>
              <a:chExt cx="8878570" cy="2588928"/>
            </a:xfrm>
          </p:grpSpPr>
          <p:grpSp>
            <p:nvGrpSpPr>
              <p:cNvPr id="1246" name="Google Shape;1246;p41"/>
              <p:cNvGrpSpPr/>
              <p:nvPr/>
            </p:nvGrpSpPr>
            <p:grpSpPr>
              <a:xfrm>
                <a:off x="2817449" y="4056790"/>
                <a:ext cx="6246340" cy="363660"/>
                <a:chOff x="4494324" y="4407808"/>
                <a:chExt cx="6246340" cy="363660"/>
              </a:xfrm>
            </p:grpSpPr>
            <p:sp>
              <p:nvSpPr>
                <p:cNvPr id="1247" name="Google Shape;1247;p41"/>
                <p:cNvSpPr/>
                <p:nvPr/>
              </p:nvSpPr>
              <p:spPr>
                <a:xfrm>
                  <a:off x="6394157" y="4435751"/>
                  <a:ext cx="4346507" cy="30773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68569" tIns="34275" rIns="68569" bIns="34275" anchor="t" anchorCtr="0">
                  <a:spAutoFit/>
                </a:bodyPr>
                <a:lstStyle/>
                <a:p>
                  <a:pPr>
                    <a:buClr>
                      <a:srgbClr val="595959"/>
                    </a:buClr>
                    <a:buSzPts val="1400"/>
                  </a:pPr>
                  <a:r>
                    <a:rPr lang="pt-BR" sz="1050" dirty="0">
                      <a:solidFill>
                        <a:srgbClr val="595959"/>
                      </a:solidFill>
                      <a:latin typeface="Arial" panose="020B0604020202020204" pitchFamily="34" charset="0"/>
                      <a:ea typeface="Calibri"/>
                      <a:cs typeface="Arial" panose="020B0604020202020204" pitchFamily="34" charset="0"/>
                      <a:sym typeface="Calibri"/>
                    </a:rPr>
                    <a:t>Interesse ao longo do tempo (2004 até dez.2021)</a:t>
                  </a:r>
                  <a:endParaRPr sz="1350" b="1" dirty="0">
                    <a:latin typeface="Arial" panose="020B0604020202020204" pitchFamily="34" charset="0"/>
                  </a:endParaRPr>
                </a:p>
              </p:txBody>
            </p:sp>
            <p:pic>
              <p:nvPicPr>
                <p:cNvPr id="1248" name="Google Shape;1248;p41" descr="Google Trends Logo Download Vector"/>
                <p:cNvPicPr preferRelativeResize="0"/>
                <p:nvPr/>
              </p:nvPicPr>
              <p:blipFill rotWithShape="1">
                <a:blip r:embed="rId4">
                  <a:alphaModFix/>
                </a:blip>
                <a:srcRect t="40130" b="40727"/>
                <a:stretch/>
              </p:blipFill>
              <p:spPr>
                <a:xfrm>
                  <a:off x="4494324" y="4407808"/>
                  <a:ext cx="1899834" cy="36366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pic>
            <p:nvPicPr>
              <p:cNvPr id="1249" name="Google Shape;1249;p41"/>
              <p:cNvPicPr preferRelativeResize="0"/>
              <p:nvPr/>
            </p:nvPicPr>
            <p:blipFill rotWithShape="1">
              <a:blip r:embed="rId5">
                <a:alphaModFix/>
              </a:blip>
              <a:srcRect l="5937" t="22763" r="7656" b="38773"/>
              <a:stretch/>
            </p:blipFill>
            <p:spPr>
              <a:xfrm>
                <a:off x="2817449" y="4423667"/>
                <a:ext cx="8878570" cy="2222051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65100" dist="73120" dir="2700000" algn="tl" rotWithShape="0">
                  <a:prstClr val="black">
                    <a:alpha val="21000"/>
                  </a:prstClr>
                </a:outerShdw>
              </a:effectLst>
            </p:spPr>
          </p:pic>
        </p:grpSp>
        <p:cxnSp>
          <p:nvCxnSpPr>
            <p:cNvPr id="17" name="Conector Reto 16">
              <a:extLst>
                <a:ext uri="{FF2B5EF4-FFF2-40B4-BE49-F238E27FC236}">
                  <a16:creationId xmlns:a16="http://schemas.microsoft.com/office/drawing/2014/main" id="{00A7A8DB-ABC1-5C43-9CF9-43232998621D}"/>
                </a:ext>
              </a:extLst>
            </p:cNvPr>
            <p:cNvCxnSpPr>
              <a:cxnSpLocks/>
            </p:cNvCxnSpPr>
            <p:nvPr/>
          </p:nvCxnSpPr>
          <p:spPr>
            <a:xfrm>
              <a:off x="1041092" y="5853816"/>
              <a:ext cx="166609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Google Shape;1243;p41">
            <a:extLst>
              <a:ext uri="{FF2B5EF4-FFF2-40B4-BE49-F238E27FC236}">
                <a16:creationId xmlns:a16="http://schemas.microsoft.com/office/drawing/2014/main" id="{3C2E9C51-EE67-4D8A-8EF2-EE74E3870B67}"/>
              </a:ext>
            </a:extLst>
          </p:cNvPr>
          <p:cNvSpPr/>
          <p:nvPr/>
        </p:nvSpPr>
        <p:spPr>
          <a:xfrm>
            <a:off x="538077" y="2550427"/>
            <a:ext cx="3120650" cy="6347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r">
              <a:defRPr/>
            </a:pPr>
            <a:r>
              <a:rPr lang="pt-BR" sz="600" dirty="0"/>
              <a:t>Fonte: IKENAMI, Rodrigo </a:t>
            </a:r>
            <a:r>
              <a:rPr lang="pt-BR" sz="600" dirty="0" err="1"/>
              <a:t>Kazuo</a:t>
            </a:r>
            <a:r>
              <a:rPr lang="pt-BR" sz="600" dirty="0"/>
              <a:t>. </a:t>
            </a:r>
            <a:r>
              <a:rPr lang="pt-BR" sz="600" b="1" dirty="0"/>
              <a:t>A abordagem ecossistema em teoria organizacional</a:t>
            </a:r>
            <a:r>
              <a:rPr lang="pt-BR" sz="600" dirty="0"/>
              <a:t>: fundamentos e contribuições. 2016. Dissertação (Mestrado em Ciências) – Escola Politécnica da Universidade de São Paulo, São Paulo, 2016. Disponível em: https://www.teses.usp.br/teses/disponiveis/3/3136/tde-28092016-112348/publico/RodrigoKazuoIkenamiCorr16.pdf. Acesso em: 22 jan. 2022.</a:t>
            </a:r>
          </a:p>
          <a:p>
            <a:pPr algn="r">
              <a:lnSpc>
                <a:spcPct val="90000"/>
              </a:lnSpc>
              <a:buClr>
                <a:schemeClr val="dk1"/>
              </a:buClr>
              <a:buSzPts val="1000"/>
            </a:pPr>
            <a:endParaRPr sz="750" dirty="0">
              <a:solidFill>
                <a:srgbClr val="262626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19" name="Google Shape;1250;p41">
            <a:extLst>
              <a:ext uri="{FF2B5EF4-FFF2-40B4-BE49-F238E27FC236}">
                <a16:creationId xmlns:a16="http://schemas.microsoft.com/office/drawing/2014/main" id="{DF91E9E3-E788-463B-A0C9-BE88AEDF56CD}"/>
              </a:ext>
            </a:extLst>
          </p:cNvPr>
          <p:cNvSpPr/>
          <p:nvPr/>
        </p:nvSpPr>
        <p:spPr>
          <a:xfrm>
            <a:off x="359229" y="5243807"/>
            <a:ext cx="1731323" cy="5308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r"/>
            <a:r>
              <a:rPr lang="pt-BR" sz="600" dirty="0">
                <a:ea typeface="Calibri" panose="020F0502020204030204" pitchFamily="34" charset="0"/>
                <a:cs typeface="Times New Roman" panose="02020603050405020304" pitchFamily="18" charset="0"/>
              </a:rPr>
              <a:t>Fonte: https://trends.google.com/trends/explore?date=all&amp;q=business%20ecosystem,innovation%20ecosystem,entrepreneur%20ecosystem . </a:t>
            </a:r>
            <a:r>
              <a:rPr lang="pt-BR" sz="600" dirty="0"/>
              <a:t>Acesso em: 22 jan. 2022.</a:t>
            </a:r>
          </a:p>
        </p:txBody>
      </p:sp>
    </p:spTree>
    <p:extLst>
      <p:ext uri="{BB962C8B-B14F-4D97-AF65-F5344CB8AC3E}">
        <p14:creationId xmlns:p14="http://schemas.microsoft.com/office/powerpoint/2010/main" val="3856123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14:warp dir="in"/>
      </p:transition>
    </mc:Choice>
    <mc:Fallback>
      <p:transition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8" name="Picture 4" descr="Novos modelos de negócio - Mercado&amp;Consumo">
            <a:extLst>
              <a:ext uri="{FF2B5EF4-FFF2-40B4-BE49-F238E27FC236}">
                <a16:creationId xmlns:a16="http://schemas.microsoft.com/office/drawing/2014/main" id="{FF6BCF37-3EC9-A395-EC99-0E6A74D3FB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53" r="-2" b="26291"/>
          <a:stretch/>
        </p:blipFill>
        <p:spPr bwMode="auto">
          <a:xfrm>
            <a:off x="3413238" y="1029067"/>
            <a:ext cx="5666874" cy="241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26" name="Picture 2" descr="Modelo de Negócio: O Que É, Como Criar o Seu, 13 Tipos e Exemplos">
            <a:extLst>
              <a:ext uri="{FF2B5EF4-FFF2-40B4-BE49-F238E27FC236}">
                <a16:creationId xmlns:a16="http://schemas.microsoft.com/office/drawing/2014/main" id="{F9076687-1204-21EE-6BEC-314CE2A065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19" r="2" b="38120"/>
          <a:stretch/>
        </p:blipFill>
        <p:spPr bwMode="auto">
          <a:xfrm>
            <a:off x="3413238" y="3463291"/>
            <a:ext cx="5666874" cy="2537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49463036-E5B7-ABD5-DF29-E61A1EFF9EDD}"/>
              </a:ext>
            </a:extLst>
          </p:cNvPr>
          <p:cNvSpPr/>
          <p:nvPr/>
        </p:nvSpPr>
        <p:spPr>
          <a:xfrm>
            <a:off x="63888" y="2314575"/>
            <a:ext cx="3424299" cy="21602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68580" tIns="34290" rIns="68580" bIns="34290" rtlCol="0" anchor="b">
            <a:normAutofit fontScale="70000" lnSpcReduction="20000"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ts val="45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DIANTE DO CONTEXTO 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ts val="45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 DA ESTRATÉGIA,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ts val="45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QUAL O DESIGN E AS COMPETÊNCIAS ORGANIZACIONAIS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ts val="450"/>
              </a:spcAft>
              <a:defRPr/>
            </a:pPr>
            <a:r>
              <a:rPr lang="en-US" b="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NECESSÁRIAS PARA FAZER NEGÓCIOS ?</a:t>
            </a:r>
          </a:p>
        </p:txBody>
      </p:sp>
    </p:spTree>
    <p:extLst>
      <p:ext uri="{BB962C8B-B14F-4D97-AF65-F5344CB8AC3E}">
        <p14:creationId xmlns:p14="http://schemas.microsoft.com/office/powerpoint/2010/main" val="3020065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14:warp dir="in"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0FB4071D-CDFC-63C0-7BAB-3DE2FE49E9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3163" y="2132946"/>
            <a:ext cx="3374845" cy="1846864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5573E272-44F7-2E9D-E470-22716ED16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br>
              <a:rPr lang="pt-BR" sz="2800" dirty="0"/>
            </a:br>
            <a:br>
              <a:rPr lang="pt-BR" sz="2800" dirty="0"/>
            </a:br>
            <a:br>
              <a:rPr lang="pt-BR" sz="2800" dirty="0"/>
            </a:br>
            <a:r>
              <a:rPr lang="pt-BR" sz="2800" dirty="0">
                <a:latin typeface="Calibri" panose="020F0502020204030204" pitchFamily="34" charset="0"/>
                <a:cs typeface="Calibri" panose="020F0502020204030204" pitchFamily="34" charset="0"/>
              </a:rPr>
              <a:t>Aplicação das inteligências aos negócios</a:t>
            </a:r>
          </a:p>
        </p:txBody>
      </p:sp>
      <p:pic>
        <p:nvPicPr>
          <p:cNvPr id="4" name="Espaço Reservado para Conteúdo 3">
            <a:extLst>
              <a:ext uri="{FF2B5EF4-FFF2-40B4-BE49-F238E27FC236}">
                <a16:creationId xmlns:a16="http://schemas.microsoft.com/office/drawing/2014/main" id="{0DB8DEE0-4A5E-A3CB-0CA2-0A5ED5CB16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07462" y="2000050"/>
            <a:ext cx="2343619" cy="2714617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C03F13A7-5E5E-E17E-9A2B-80E97D09BB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2305" y="3685428"/>
            <a:ext cx="4601434" cy="1379934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D86E3847-EAB1-8786-E7F1-9618E2D5D3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11651" y="4897769"/>
            <a:ext cx="2531109" cy="1369380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72E3916E-D2FE-B5DC-F40C-8F444F4163A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7336" y="4975221"/>
            <a:ext cx="2592806" cy="1379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925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14:warp dir="in"/>
      </p:transition>
    </mc:Choice>
    <mc:Fallback>
      <p:transition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O que é um ecossistema digital? - Compreender o modelo de negócio mais  rentável - MoreThanDigital">
            <a:extLst>
              <a:ext uri="{FF2B5EF4-FFF2-40B4-BE49-F238E27FC236}">
                <a16:creationId xmlns:a16="http://schemas.microsoft.com/office/drawing/2014/main" id="{06D3D0FE-C0A5-DD51-532E-6AEDE0C477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6367" y="2905003"/>
            <a:ext cx="4082522" cy="2571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7CD1A5F0-A49B-0498-2575-8E69CBF726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8437" y="960771"/>
            <a:ext cx="2679335" cy="1865855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C43BF1A3-F23C-4868-42BE-55055F3B2A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2740" y="2876601"/>
            <a:ext cx="2679335" cy="2963373"/>
          </a:xfrm>
          <a:prstGeom prst="rect">
            <a:avLst/>
          </a:prstGeom>
        </p:spPr>
      </p:pic>
      <p:pic>
        <p:nvPicPr>
          <p:cNvPr id="4" name="Imagem 24">
            <a:extLst>
              <a:ext uri="{FF2B5EF4-FFF2-40B4-BE49-F238E27FC236}">
                <a16:creationId xmlns:a16="http://schemas.microsoft.com/office/drawing/2014/main" id="{679F527B-9640-85B1-9D20-539407F8AD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889" y="5198715"/>
            <a:ext cx="1353178" cy="461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m 6">
            <a:extLst>
              <a:ext uri="{FF2B5EF4-FFF2-40B4-BE49-F238E27FC236}">
                <a16:creationId xmlns:a16="http://schemas.microsoft.com/office/drawing/2014/main" id="{2B49F30F-DBF4-C0B8-725C-423D4EE369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1245" y="3848236"/>
            <a:ext cx="1320929" cy="510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9AEFDD18-A1D0-9E88-C93F-E91EA656B90A}"/>
              </a:ext>
            </a:extLst>
          </p:cNvPr>
          <p:cNvSpPr txBox="1"/>
          <p:nvPr/>
        </p:nvSpPr>
        <p:spPr>
          <a:xfrm>
            <a:off x="271631" y="2583752"/>
            <a:ext cx="3014957" cy="300082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altLang="en-US" sz="1350" b="1" dirty="0">
                <a:solidFill>
                  <a:schemeClr val="bg1"/>
                </a:solidFill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</a:rPr>
              <a:t>ECOSSISTEMAS DE NEGÓCIOS</a:t>
            </a:r>
            <a:endParaRPr lang="en-US" altLang="en-US" sz="825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Picture 41" descr="Bateria Moura | Neosolar">
            <a:extLst>
              <a:ext uri="{FF2B5EF4-FFF2-40B4-BE49-F238E27FC236}">
                <a16:creationId xmlns:a16="http://schemas.microsoft.com/office/drawing/2014/main" id="{B368704E-29BA-04B2-D73B-DB59CD396C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865" y="4480279"/>
            <a:ext cx="1111055" cy="571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4" name="Picture 2" descr="Intelbras – Wikipédia, a enciclopédia livre">
            <a:extLst>
              <a:ext uri="{FF2B5EF4-FFF2-40B4-BE49-F238E27FC236}">
                <a16:creationId xmlns:a16="http://schemas.microsoft.com/office/drawing/2014/main" id="{319D19CC-B3CB-059C-DB38-7CE1BD4B04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8243" y="3225800"/>
            <a:ext cx="1540432" cy="500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15298756-20BA-6B20-A782-DEECCB1A32CB}"/>
              </a:ext>
            </a:extLst>
          </p:cNvPr>
          <p:cNvSpPr/>
          <p:nvPr/>
        </p:nvSpPr>
        <p:spPr>
          <a:xfrm>
            <a:off x="924396" y="567431"/>
            <a:ext cx="3443847" cy="9217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68580" tIns="34290" rIns="68580" bIns="34290" rtlCol="0" anchor="b">
            <a:normAutofit fontScale="77500" lnSpcReduction="20000"/>
          </a:bodyPr>
          <a:lstStyle/>
          <a:p>
            <a:pPr algn="ctr">
              <a:spcBef>
                <a:spcPct val="0"/>
              </a:spcBef>
              <a:spcAft>
                <a:spcPts val="450"/>
              </a:spcAft>
              <a:defRPr/>
            </a:pPr>
            <a:r>
              <a:rPr lang="en-US" sz="2775" b="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ONDE POSSO BUSCAR COMPETÊNCIAS ORGANIZACIONAIS ?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8F023AE6-EABF-7FE6-4923-DBB9286F113A}"/>
              </a:ext>
            </a:extLst>
          </p:cNvPr>
          <p:cNvSpPr txBox="1"/>
          <p:nvPr/>
        </p:nvSpPr>
        <p:spPr>
          <a:xfrm rot="19389110">
            <a:off x="727996" y="3160625"/>
            <a:ext cx="7603738" cy="53675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pt-BR" sz="2100" b="1" dirty="0"/>
              <a:t>A produtividade é incremental, a colaboração é exponencial.</a:t>
            </a:r>
          </a:p>
          <a:p>
            <a:r>
              <a:rPr lang="en-US" sz="788" b="1" dirty="0"/>
              <a:t>Fonte: </a:t>
            </a:r>
            <a:r>
              <a:rPr lang="en-US" sz="788" b="1" dirty="0" err="1"/>
              <a:t>Pesquisa</a:t>
            </a:r>
            <a:r>
              <a:rPr lang="en-US" sz="788" b="1" dirty="0"/>
              <a:t> Google o </a:t>
            </a:r>
            <a:r>
              <a:rPr lang="en-US" sz="788" b="1" dirty="0" err="1"/>
              <a:t>Futuro</a:t>
            </a:r>
            <a:r>
              <a:rPr lang="en-US" sz="788" b="1" dirty="0"/>
              <a:t> do </a:t>
            </a:r>
            <a:r>
              <a:rPr lang="en-US" sz="788" b="1" dirty="0" err="1"/>
              <a:t>Trabalho</a:t>
            </a:r>
            <a:r>
              <a:rPr lang="en-US" sz="788" b="1" dirty="0"/>
              <a:t>, 2022</a:t>
            </a:r>
          </a:p>
        </p:txBody>
      </p:sp>
    </p:spTree>
    <p:extLst>
      <p:ext uri="{BB962C8B-B14F-4D97-AF65-F5344CB8AC3E}">
        <p14:creationId xmlns:p14="http://schemas.microsoft.com/office/powerpoint/2010/main" val="2940117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14:warp dir="in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Gráfico, Gráfico de cascata&#10;&#10;Descrição gerada automaticamente">
            <a:extLst>
              <a:ext uri="{FF2B5EF4-FFF2-40B4-BE49-F238E27FC236}">
                <a16:creationId xmlns:a16="http://schemas.microsoft.com/office/drawing/2014/main" id="{774C934A-ED31-BAE8-2FCA-FAE892C551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" b="5"/>
          <a:stretch/>
        </p:blipFill>
        <p:spPr bwMode="auto">
          <a:xfrm>
            <a:off x="0" y="857845"/>
            <a:ext cx="9144000" cy="5142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3FAA4032-75B9-3E2B-A0AD-8CB6F768F02B}"/>
              </a:ext>
            </a:extLst>
          </p:cNvPr>
          <p:cNvSpPr txBox="1"/>
          <p:nvPr/>
        </p:nvSpPr>
        <p:spPr>
          <a:xfrm>
            <a:off x="673227" y="2555007"/>
            <a:ext cx="6527673" cy="11310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350" dirty="0">
                <a:solidFill>
                  <a:srgbClr val="333333"/>
                </a:solidFill>
                <a:latin typeface="Roboto" panose="02000000000000000000" pitchFamily="2" charset="0"/>
              </a:rPr>
              <a:t>Estudos da </a:t>
            </a:r>
            <a:r>
              <a:rPr lang="pt-BR" sz="1350" dirty="0">
                <a:solidFill>
                  <a:srgbClr val="0056B8"/>
                </a:solidFill>
                <a:latin typeface="Roboto" panose="02000000000000000000" pitchFamily="2" charset="0"/>
                <a:hlinkClick r:id="rId3"/>
              </a:rPr>
              <a:t>consultoria </a:t>
            </a:r>
            <a:r>
              <a:rPr lang="pt-BR" sz="1350" dirty="0" err="1">
                <a:solidFill>
                  <a:srgbClr val="0056B8"/>
                </a:solidFill>
                <a:latin typeface="Roboto" panose="02000000000000000000" pitchFamily="2" charset="0"/>
                <a:hlinkClick r:id="rId3"/>
              </a:rPr>
              <a:t>Mckinsey</a:t>
            </a:r>
            <a:r>
              <a:rPr lang="pt-BR" sz="1350" dirty="0">
                <a:solidFill>
                  <a:srgbClr val="333333"/>
                </a:solidFill>
                <a:latin typeface="Roboto" panose="02000000000000000000" pitchFamily="2" charset="0"/>
              </a:rPr>
              <a:t> </a:t>
            </a:r>
            <a:r>
              <a:rPr lang="pt-BR" sz="1350" b="1" dirty="0">
                <a:solidFill>
                  <a:srgbClr val="333333"/>
                </a:solidFill>
                <a:highlight>
                  <a:srgbClr val="FFFF00"/>
                </a:highlight>
                <a:latin typeface="Roboto" panose="02000000000000000000" pitchFamily="2" charset="0"/>
              </a:rPr>
              <a:t>apontam que, até 2025, 30% das receitas mundiais terão sua origem em Ecossistemas de Negócios</a:t>
            </a:r>
            <a:r>
              <a:rPr lang="pt-BR" sz="1350" dirty="0">
                <a:solidFill>
                  <a:srgbClr val="333333"/>
                </a:solidFill>
                <a:highlight>
                  <a:srgbClr val="FFFF00"/>
                </a:highlight>
                <a:latin typeface="Roboto" panose="02000000000000000000" pitchFamily="2" charset="0"/>
              </a:rPr>
              <a:t>.</a:t>
            </a:r>
            <a:r>
              <a:rPr lang="pt-BR" sz="1350" dirty="0">
                <a:solidFill>
                  <a:srgbClr val="333333"/>
                </a:solidFill>
                <a:latin typeface="Roboto" panose="02000000000000000000" pitchFamily="2" charset="0"/>
              </a:rPr>
              <a:t> Em substituição aos modelos tradicionais, os setores mais prováveis que se consolidarão em ecossistemas são aqueles que apresentam maior recorrência de uso, tais como transporte, saúde, educação, B2B, B2C, hospitalidade e viagens, entre outros.</a:t>
            </a:r>
            <a:endParaRPr lang="en-US" sz="1350" dirty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9D35BC6D-76A5-45BC-EE3E-64FF8BAC96EB}"/>
              </a:ext>
            </a:extLst>
          </p:cNvPr>
          <p:cNvSpPr txBox="1"/>
          <p:nvPr/>
        </p:nvSpPr>
        <p:spPr>
          <a:xfrm>
            <a:off x="1848269" y="5705564"/>
            <a:ext cx="4570743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750" dirty="0"/>
              <a:t>https://mercadoeconsumo.com.br/09/03/2021/artigos/ecossistema-de-negocio-como-modelo-de-governanca/</a:t>
            </a: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623CF8CD-23EA-CEC7-C53A-53D1648CD9B6}"/>
              </a:ext>
            </a:extLst>
          </p:cNvPr>
          <p:cNvSpPr/>
          <p:nvPr/>
        </p:nvSpPr>
        <p:spPr>
          <a:xfrm>
            <a:off x="82899" y="5567416"/>
            <a:ext cx="723482" cy="3228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298595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14:warp dir="in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C9735D92-12F4-38A4-20D6-3E014BE670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470" y="1496786"/>
            <a:ext cx="5267757" cy="3999873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19018662-3906-E6AD-3535-6CE57FCBF3F8}"/>
              </a:ext>
            </a:extLst>
          </p:cNvPr>
          <p:cNvSpPr txBox="1"/>
          <p:nvPr/>
        </p:nvSpPr>
        <p:spPr>
          <a:xfrm>
            <a:off x="5804965" y="3655328"/>
            <a:ext cx="29871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75" dirty="0"/>
              <a:t>Digital : Economia Digital passada a limpo. Síntese e Insights /Núcleo de</a:t>
            </a:r>
          </a:p>
          <a:p>
            <a:r>
              <a:rPr lang="pt-BR" sz="675" dirty="0"/>
              <a:t>Inovação e Empreendedorismo. - Nova Lima : Fundação Dom Cabral,</a:t>
            </a:r>
          </a:p>
          <a:p>
            <a:r>
              <a:rPr lang="pt-BR" sz="675" dirty="0"/>
              <a:t>2021. (Economia digital ; 7). Página 39.</a:t>
            </a:r>
          </a:p>
          <a:p>
            <a:r>
              <a:rPr lang="pt-BR" sz="675" dirty="0"/>
              <a:t>E-book : il. color.</a:t>
            </a: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1E5D2A61-6DE1-E726-72BC-62233260E3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6843" y="1172697"/>
            <a:ext cx="1821673" cy="2327364"/>
          </a:xfrm>
          <a:prstGeom prst="rect">
            <a:avLst/>
          </a:prstGeom>
          <a:effectLst>
            <a:outerShdw blurRad="102041" dist="137843" dir="8100000" algn="tr" rotWithShape="0">
              <a:prstClr val="black">
                <a:alpha val="31000"/>
              </a:prstClr>
            </a:outerShdw>
          </a:effectLst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4DE39087-944E-BB88-49E6-FA4EE37E59FA}"/>
              </a:ext>
            </a:extLst>
          </p:cNvPr>
          <p:cNvSpPr txBox="1"/>
          <p:nvPr/>
        </p:nvSpPr>
        <p:spPr>
          <a:xfrm>
            <a:off x="351936" y="5421638"/>
            <a:ext cx="8440130" cy="1962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Fonte: OLIVEIRA, Carlos Alberto Arruda de; MENEZES, Heloísa Regina Guimarães de (ed.). </a:t>
            </a:r>
            <a:r>
              <a:rPr lang="pt-BR" sz="675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Digital</a:t>
            </a:r>
            <a:r>
              <a:rPr lang="pt-BR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economia digital passada a limpo: síntese e insights. Nova Lima, MG: Fundação Dom Cabral, 2021. 125 p. (Economia digital, 7). p. 39. </a:t>
            </a:r>
            <a:r>
              <a:rPr lang="pt-BR" sz="675" i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E-book.</a:t>
            </a:r>
            <a:endParaRPr lang="pt-BR" sz="67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065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14:warp dir="in"/>
      </p:transition>
    </mc:Choice>
    <mc:Fallback>
      <p:transition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Agrupar 6">
            <a:extLst>
              <a:ext uri="{FF2B5EF4-FFF2-40B4-BE49-F238E27FC236}">
                <a16:creationId xmlns:a16="http://schemas.microsoft.com/office/drawing/2014/main" id="{0EB25CC4-B00E-B540-931B-3AF288E92C90}"/>
              </a:ext>
            </a:extLst>
          </p:cNvPr>
          <p:cNvGrpSpPr/>
          <p:nvPr/>
        </p:nvGrpSpPr>
        <p:grpSpPr>
          <a:xfrm>
            <a:off x="366387" y="1335065"/>
            <a:ext cx="8049360" cy="3883559"/>
            <a:chOff x="346171" y="200171"/>
            <a:chExt cx="10732479" cy="5178078"/>
          </a:xfrm>
        </p:grpSpPr>
        <p:sp>
          <p:nvSpPr>
            <p:cNvPr id="8" name="CaixaDeTexto 7">
              <a:extLst>
                <a:ext uri="{FF2B5EF4-FFF2-40B4-BE49-F238E27FC236}">
                  <a16:creationId xmlns:a16="http://schemas.microsoft.com/office/drawing/2014/main" id="{2A06332C-B81E-B149-8CA5-FB5064611289}"/>
                </a:ext>
              </a:extLst>
            </p:cNvPr>
            <p:cNvSpPr txBox="1"/>
            <p:nvPr/>
          </p:nvSpPr>
          <p:spPr>
            <a:xfrm>
              <a:off x="5188277" y="200171"/>
              <a:ext cx="1883664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350" b="1" dirty="0">
                  <a:solidFill>
                    <a:srgbClr val="002060"/>
                  </a:solidFill>
                  <a:latin typeface="+mj-lt"/>
                </a:rPr>
                <a:t>2022</a:t>
              </a:r>
            </a:p>
          </p:txBody>
        </p:sp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11D11DFF-42C7-5C49-87CA-B38C501F39E9}"/>
                </a:ext>
              </a:extLst>
            </p:cNvPr>
            <p:cNvSpPr txBox="1"/>
            <p:nvPr/>
          </p:nvSpPr>
          <p:spPr>
            <a:xfrm>
              <a:off x="4808399" y="673246"/>
              <a:ext cx="2643421" cy="677108"/>
            </a:xfrm>
            <a:prstGeom prst="rect">
              <a:avLst/>
            </a:prstGeom>
            <a:solidFill>
              <a:srgbClr val="D9EBE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350" dirty="0"/>
                <a:t>Ter fila de espera para projetos de inovação</a:t>
              </a:r>
            </a:p>
          </p:txBody>
        </p:sp>
        <p:sp>
          <p:nvSpPr>
            <p:cNvPr id="10" name="CaixaDeTexto 9">
              <a:extLst>
                <a:ext uri="{FF2B5EF4-FFF2-40B4-BE49-F238E27FC236}">
                  <a16:creationId xmlns:a16="http://schemas.microsoft.com/office/drawing/2014/main" id="{EA615587-BAA1-934C-92B6-EDCF16EC881F}"/>
                </a:ext>
              </a:extLst>
            </p:cNvPr>
            <p:cNvSpPr txBox="1"/>
            <p:nvPr/>
          </p:nvSpPr>
          <p:spPr>
            <a:xfrm>
              <a:off x="5152712" y="1627821"/>
              <a:ext cx="1883664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350" b="1" dirty="0">
                  <a:solidFill>
                    <a:srgbClr val="002060"/>
                  </a:solidFill>
                  <a:latin typeface="+mj-lt"/>
                </a:rPr>
                <a:t>3 meses</a:t>
              </a:r>
            </a:p>
          </p:txBody>
        </p:sp>
        <p:sp>
          <p:nvSpPr>
            <p:cNvPr id="11" name="CaixaDeTexto 10">
              <a:extLst>
                <a:ext uri="{FF2B5EF4-FFF2-40B4-BE49-F238E27FC236}">
                  <a16:creationId xmlns:a16="http://schemas.microsoft.com/office/drawing/2014/main" id="{C5BD81C9-0754-7E4D-BF12-97C640588EE6}"/>
                </a:ext>
              </a:extLst>
            </p:cNvPr>
            <p:cNvSpPr txBox="1"/>
            <p:nvPr/>
          </p:nvSpPr>
          <p:spPr>
            <a:xfrm>
              <a:off x="1078270" y="2416133"/>
              <a:ext cx="3008877" cy="400109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350" b="1" dirty="0">
                  <a:solidFill>
                    <a:schemeClr val="bg1"/>
                  </a:solidFill>
                </a:rPr>
                <a:t>Ter presença digital</a:t>
              </a:r>
            </a:p>
          </p:txBody>
        </p:sp>
        <p:sp>
          <p:nvSpPr>
            <p:cNvPr id="12" name="CaixaDeTexto 11">
              <a:extLst>
                <a:ext uri="{FF2B5EF4-FFF2-40B4-BE49-F238E27FC236}">
                  <a16:creationId xmlns:a16="http://schemas.microsoft.com/office/drawing/2014/main" id="{B74BBDC7-1CA5-5F4C-8103-C3F72F7ACEF3}"/>
                </a:ext>
              </a:extLst>
            </p:cNvPr>
            <p:cNvSpPr txBox="1"/>
            <p:nvPr/>
          </p:nvSpPr>
          <p:spPr>
            <a:xfrm>
              <a:off x="1078270" y="3497348"/>
              <a:ext cx="972000" cy="1368000"/>
            </a:xfrm>
            <a:prstGeom prst="rect">
              <a:avLst/>
            </a:prstGeom>
            <a:solidFill>
              <a:srgbClr val="D9EBEF"/>
            </a:solidFill>
          </p:spPr>
          <p:txBody>
            <a:bodyPr wrap="square" lIns="27000" tIns="27000" rIns="27000" bIns="27000" rtlCol="0" anchor="ctr">
              <a:noAutofit/>
            </a:bodyPr>
            <a:lstStyle/>
            <a:p>
              <a:pPr algn="ctr"/>
              <a:r>
                <a:rPr lang="pt-BR" sz="900" dirty="0"/>
                <a:t>Pesquisar 10 potenciais clientes</a:t>
              </a:r>
            </a:p>
          </p:txBody>
        </p:sp>
        <p:sp>
          <p:nvSpPr>
            <p:cNvPr id="13" name="CaixaDeTexto 12">
              <a:extLst>
                <a:ext uri="{FF2B5EF4-FFF2-40B4-BE49-F238E27FC236}">
                  <a16:creationId xmlns:a16="http://schemas.microsoft.com/office/drawing/2014/main" id="{8BDA3366-428C-CC49-9605-369AF5163E4C}"/>
                </a:ext>
              </a:extLst>
            </p:cNvPr>
            <p:cNvSpPr txBox="1"/>
            <p:nvPr/>
          </p:nvSpPr>
          <p:spPr>
            <a:xfrm>
              <a:off x="2099394" y="3497347"/>
              <a:ext cx="972000" cy="1368000"/>
            </a:xfrm>
            <a:prstGeom prst="rect">
              <a:avLst/>
            </a:prstGeom>
            <a:solidFill>
              <a:srgbClr val="D9EBEF"/>
            </a:solidFill>
          </p:spPr>
          <p:txBody>
            <a:bodyPr wrap="square" lIns="27000" tIns="27000" rIns="27000" bIns="27000" rtlCol="0" anchor="ctr">
              <a:noAutofit/>
            </a:bodyPr>
            <a:lstStyle/>
            <a:p>
              <a:pPr algn="ctr"/>
              <a:r>
                <a:rPr lang="pt-BR" sz="900" dirty="0"/>
                <a:t>Definir 1 canal de comunicação</a:t>
              </a:r>
            </a:p>
          </p:txBody>
        </p:sp>
        <p:sp>
          <p:nvSpPr>
            <p:cNvPr id="14" name="CaixaDeTexto 13">
              <a:extLst>
                <a:ext uri="{FF2B5EF4-FFF2-40B4-BE49-F238E27FC236}">
                  <a16:creationId xmlns:a16="http://schemas.microsoft.com/office/drawing/2014/main" id="{94C4099E-B339-6B4E-8FD4-F4DBD8C333CC}"/>
                </a:ext>
              </a:extLst>
            </p:cNvPr>
            <p:cNvSpPr txBox="1"/>
            <p:nvPr/>
          </p:nvSpPr>
          <p:spPr>
            <a:xfrm>
              <a:off x="3120519" y="3497347"/>
              <a:ext cx="972000" cy="1368000"/>
            </a:xfrm>
            <a:prstGeom prst="rect">
              <a:avLst/>
            </a:prstGeom>
            <a:solidFill>
              <a:srgbClr val="D9EBEF"/>
            </a:solidFill>
          </p:spPr>
          <p:txBody>
            <a:bodyPr wrap="square" lIns="27000" tIns="27000" rIns="27000" bIns="27000" rtlCol="0" anchor="ctr">
              <a:noAutofit/>
            </a:bodyPr>
            <a:lstStyle/>
            <a:p>
              <a:pPr algn="ctr"/>
              <a:r>
                <a:rPr lang="pt-BR" sz="900" dirty="0"/>
                <a:t>Cumprir 100% a rotina de postagem</a:t>
              </a:r>
            </a:p>
          </p:txBody>
        </p:sp>
        <p:sp>
          <p:nvSpPr>
            <p:cNvPr id="15" name="CaixaDeTexto 14">
              <a:extLst>
                <a:ext uri="{FF2B5EF4-FFF2-40B4-BE49-F238E27FC236}">
                  <a16:creationId xmlns:a16="http://schemas.microsoft.com/office/drawing/2014/main" id="{5ADC34AB-D765-AF4C-A781-E8EF2EEA066E}"/>
                </a:ext>
              </a:extLst>
            </p:cNvPr>
            <p:cNvSpPr txBox="1"/>
            <p:nvPr/>
          </p:nvSpPr>
          <p:spPr>
            <a:xfrm>
              <a:off x="4586864" y="2416133"/>
              <a:ext cx="2952996" cy="400109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350" b="1" dirty="0">
                  <a:solidFill>
                    <a:schemeClr val="bg1"/>
                  </a:solidFill>
                </a:rPr>
                <a:t>Lançar curso rápido</a:t>
              </a:r>
            </a:p>
          </p:txBody>
        </p:sp>
        <p:sp>
          <p:nvSpPr>
            <p:cNvPr id="16" name="CaixaDeTexto 15">
              <a:extLst>
                <a:ext uri="{FF2B5EF4-FFF2-40B4-BE49-F238E27FC236}">
                  <a16:creationId xmlns:a16="http://schemas.microsoft.com/office/drawing/2014/main" id="{EB4E7C90-E154-3047-BCAE-C3A9DE0CC296}"/>
                </a:ext>
              </a:extLst>
            </p:cNvPr>
            <p:cNvSpPr txBox="1"/>
            <p:nvPr/>
          </p:nvSpPr>
          <p:spPr>
            <a:xfrm>
              <a:off x="4586863" y="3510871"/>
              <a:ext cx="972000" cy="1368000"/>
            </a:xfrm>
            <a:prstGeom prst="rect">
              <a:avLst/>
            </a:prstGeom>
            <a:solidFill>
              <a:srgbClr val="D9EBEF"/>
            </a:solidFill>
          </p:spPr>
          <p:txBody>
            <a:bodyPr wrap="square" lIns="27000" tIns="27000" rIns="27000" bIns="27000" rtlCol="0" anchor="ctr">
              <a:noAutofit/>
            </a:bodyPr>
            <a:lstStyle/>
            <a:p>
              <a:pPr algn="ctr"/>
              <a:r>
                <a:rPr lang="pt-BR" sz="900" dirty="0"/>
                <a:t>Criar 1 curso</a:t>
              </a:r>
            </a:p>
          </p:txBody>
        </p:sp>
        <p:sp>
          <p:nvSpPr>
            <p:cNvPr id="17" name="CaixaDeTexto 16">
              <a:extLst>
                <a:ext uri="{FF2B5EF4-FFF2-40B4-BE49-F238E27FC236}">
                  <a16:creationId xmlns:a16="http://schemas.microsoft.com/office/drawing/2014/main" id="{136E150A-C84C-B644-9697-9468428655EE}"/>
                </a:ext>
              </a:extLst>
            </p:cNvPr>
            <p:cNvSpPr txBox="1"/>
            <p:nvPr/>
          </p:nvSpPr>
          <p:spPr>
            <a:xfrm>
              <a:off x="5613361" y="3510871"/>
              <a:ext cx="936000" cy="1368000"/>
            </a:xfrm>
            <a:prstGeom prst="rect">
              <a:avLst/>
            </a:prstGeom>
            <a:solidFill>
              <a:srgbClr val="D9EBEF"/>
            </a:solidFill>
          </p:spPr>
          <p:txBody>
            <a:bodyPr wrap="square" lIns="27000" tIns="27000" rIns="27000" bIns="27000" rtlCol="0" anchor="ctr">
              <a:noAutofit/>
            </a:bodyPr>
            <a:lstStyle/>
            <a:p>
              <a:pPr algn="ctr"/>
              <a:r>
                <a:rPr lang="pt-BR" sz="900" dirty="0"/>
                <a:t>Ter mínimo de 70% de aderência no lançamento</a:t>
              </a:r>
            </a:p>
          </p:txBody>
        </p:sp>
        <p:sp>
          <p:nvSpPr>
            <p:cNvPr id="18" name="CaixaDeTexto 17">
              <a:extLst>
                <a:ext uri="{FF2B5EF4-FFF2-40B4-BE49-F238E27FC236}">
                  <a16:creationId xmlns:a16="http://schemas.microsoft.com/office/drawing/2014/main" id="{22958787-C7E6-9547-A31B-8F056A442819}"/>
                </a:ext>
              </a:extLst>
            </p:cNvPr>
            <p:cNvSpPr txBox="1"/>
            <p:nvPr/>
          </p:nvSpPr>
          <p:spPr>
            <a:xfrm>
              <a:off x="6603860" y="3510871"/>
              <a:ext cx="936000" cy="1368000"/>
            </a:xfrm>
            <a:prstGeom prst="rect">
              <a:avLst/>
            </a:prstGeom>
            <a:solidFill>
              <a:srgbClr val="D9EBEF"/>
            </a:solidFill>
          </p:spPr>
          <p:txBody>
            <a:bodyPr wrap="square" lIns="27000" tIns="27000" rIns="27000" bIns="27000" rtlCol="0" anchor="ctr">
              <a:noAutofit/>
            </a:bodyPr>
            <a:lstStyle/>
            <a:p>
              <a:pPr algn="ctr"/>
              <a:r>
                <a:rPr lang="pt-BR" sz="900" dirty="0"/>
                <a:t>Manter 100% de aderência por meio de divulgação orgânica e paga</a:t>
              </a:r>
            </a:p>
          </p:txBody>
        </p:sp>
        <p:sp>
          <p:nvSpPr>
            <p:cNvPr id="19" name="CaixaDeTexto 18">
              <a:extLst>
                <a:ext uri="{FF2B5EF4-FFF2-40B4-BE49-F238E27FC236}">
                  <a16:creationId xmlns:a16="http://schemas.microsoft.com/office/drawing/2014/main" id="{801E849E-C61E-5640-BFF4-A33697210AC5}"/>
                </a:ext>
              </a:extLst>
            </p:cNvPr>
            <p:cNvSpPr txBox="1"/>
            <p:nvPr/>
          </p:nvSpPr>
          <p:spPr>
            <a:xfrm>
              <a:off x="8034204" y="2416133"/>
              <a:ext cx="3009480" cy="400109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350" b="1" dirty="0">
                  <a:solidFill>
                    <a:schemeClr val="bg1"/>
                  </a:solidFill>
                </a:rPr>
                <a:t>Ter parcerias estratégicas</a:t>
              </a:r>
            </a:p>
          </p:txBody>
        </p:sp>
        <p:sp>
          <p:nvSpPr>
            <p:cNvPr id="20" name="CaixaDeTexto 19">
              <a:extLst>
                <a:ext uri="{FF2B5EF4-FFF2-40B4-BE49-F238E27FC236}">
                  <a16:creationId xmlns:a16="http://schemas.microsoft.com/office/drawing/2014/main" id="{23CE4310-8DAE-E940-9439-B703ADBBFB77}"/>
                </a:ext>
              </a:extLst>
            </p:cNvPr>
            <p:cNvSpPr txBox="1"/>
            <p:nvPr/>
          </p:nvSpPr>
          <p:spPr>
            <a:xfrm>
              <a:off x="8034203" y="3497347"/>
              <a:ext cx="972000" cy="1368000"/>
            </a:xfrm>
            <a:prstGeom prst="rect">
              <a:avLst/>
            </a:prstGeom>
            <a:solidFill>
              <a:srgbClr val="D9EBEF"/>
            </a:solidFill>
          </p:spPr>
          <p:txBody>
            <a:bodyPr wrap="square" lIns="27000" tIns="27000" rIns="27000" bIns="27000" rtlCol="0" anchor="ctr">
              <a:noAutofit/>
            </a:bodyPr>
            <a:lstStyle/>
            <a:p>
              <a:pPr algn="ctr"/>
              <a:r>
                <a:rPr lang="pt-BR" sz="900" dirty="0"/>
                <a:t>Criar programa de mentoria gratuita</a:t>
              </a:r>
            </a:p>
          </p:txBody>
        </p:sp>
        <p:sp>
          <p:nvSpPr>
            <p:cNvPr id="21" name="CaixaDeTexto 20">
              <a:extLst>
                <a:ext uri="{FF2B5EF4-FFF2-40B4-BE49-F238E27FC236}">
                  <a16:creationId xmlns:a16="http://schemas.microsoft.com/office/drawing/2014/main" id="{06FBDF53-C841-E44B-8F89-D6B1209C6183}"/>
                </a:ext>
              </a:extLst>
            </p:cNvPr>
            <p:cNvSpPr txBox="1"/>
            <p:nvPr/>
          </p:nvSpPr>
          <p:spPr>
            <a:xfrm>
              <a:off x="9057347" y="3497347"/>
              <a:ext cx="972000" cy="1368000"/>
            </a:xfrm>
            <a:prstGeom prst="rect">
              <a:avLst/>
            </a:prstGeom>
            <a:solidFill>
              <a:srgbClr val="D9EBEF"/>
            </a:solidFill>
          </p:spPr>
          <p:txBody>
            <a:bodyPr wrap="square" lIns="27000" tIns="27000" rIns="27000" bIns="27000" rtlCol="0" anchor="ctr">
              <a:noAutofit/>
            </a:bodyPr>
            <a:lstStyle/>
            <a:p>
              <a:pPr algn="ctr"/>
              <a:r>
                <a:rPr lang="pt-BR" sz="900" dirty="0"/>
                <a:t>Firmar 3 parcerias estratégicas</a:t>
              </a:r>
            </a:p>
          </p:txBody>
        </p:sp>
        <p:sp>
          <p:nvSpPr>
            <p:cNvPr id="22" name="CaixaDeTexto 21">
              <a:extLst>
                <a:ext uri="{FF2B5EF4-FFF2-40B4-BE49-F238E27FC236}">
                  <a16:creationId xmlns:a16="http://schemas.microsoft.com/office/drawing/2014/main" id="{AF84BF78-F7B3-1E44-B268-DEAA67205922}"/>
                </a:ext>
              </a:extLst>
            </p:cNvPr>
            <p:cNvSpPr txBox="1"/>
            <p:nvPr/>
          </p:nvSpPr>
          <p:spPr>
            <a:xfrm>
              <a:off x="10071683" y="3497347"/>
              <a:ext cx="972000" cy="1368000"/>
            </a:xfrm>
            <a:prstGeom prst="rect">
              <a:avLst/>
            </a:prstGeom>
            <a:solidFill>
              <a:srgbClr val="D9EBEF"/>
            </a:solidFill>
          </p:spPr>
          <p:txBody>
            <a:bodyPr wrap="square" lIns="27000" tIns="27000" rIns="27000" bIns="27000" rtlCol="0" anchor="ctr">
              <a:noAutofit/>
            </a:bodyPr>
            <a:lstStyle/>
            <a:p>
              <a:pPr algn="ctr"/>
              <a:r>
                <a:rPr lang="pt-BR" sz="900" dirty="0"/>
                <a:t>Realizar e divulgar 4 </a:t>
              </a:r>
              <a:r>
                <a:rPr lang="pt-BR" sz="900" dirty="0" err="1"/>
                <a:t>mentorias</a:t>
              </a:r>
              <a:r>
                <a:rPr lang="pt-BR" sz="900" dirty="0"/>
                <a:t>/</a:t>
              </a:r>
              <a:br>
                <a:rPr lang="pt-BR" sz="900" dirty="0"/>
              </a:br>
              <a:r>
                <a:rPr lang="pt-BR" sz="900" dirty="0"/>
                <a:t>mês</a:t>
              </a:r>
            </a:p>
          </p:txBody>
        </p:sp>
        <p:sp>
          <p:nvSpPr>
            <p:cNvPr id="23" name="CaixaDeTexto 22">
              <a:extLst>
                <a:ext uri="{FF2B5EF4-FFF2-40B4-BE49-F238E27FC236}">
                  <a16:creationId xmlns:a16="http://schemas.microsoft.com/office/drawing/2014/main" id="{10FBAC27-B404-284A-A168-6028B8A7B78F}"/>
                </a:ext>
              </a:extLst>
            </p:cNvPr>
            <p:cNvSpPr txBox="1"/>
            <p:nvPr/>
          </p:nvSpPr>
          <p:spPr>
            <a:xfrm>
              <a:off x="346171" y="3122717"/>
              <a:ext cx="461665" cy="2255532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pt-BR" sz="1050" dirty="0">
                  <a:solidFill>
                    <a:srgbClr val="002060"/>
                  </a:solidFill>
                  <a:latin typeface="+mj-lt"/>
                </a:rPr>
                <a:t>Resultados-chave</a:t>
              </a:r>
            </a:p>
          </p:txBody>
        </p:sp>
        <p:sp>
          <p:nvSpPr>
            <p:cNvPr id="24" name="CaixaDeTexto 23">
              <a:extLst>
                <a:ext uri="{FF2B5EF4-FFF2-40B4-BE49-F238E27FC236}">
                  <a16:creationId xmlns:a16="http://schemas.microsoft.com/office/drawing/2014/main" id="{8A307C4A-E280-3B49-9A5D-6E047D141AD8}"/>
                </a:ext>
              </a:extLst>
            </p:cNvPr>
            <p:cNvSpPr txBox="1"/>
            <p:nvPr/>
          </p:nvSpPr>
          <p:spPr>
            <a:xfrm>
              <a:off x="1037928" y="3093711"/>
              <a:ext cx="1006967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050" dirty="0">
                  <a:solidFill>
                    <a:srgbClr val="002060"/>
                  </a:solidFill>
                </a:rPr>
                <a:t>Janeiro</a:t>
              </a:r>
            </a:p>
          </p:txBody>
        </p:sp>
        <p:sp>
          <p:nvSpPr>
            <p:cNvPr id="25" name="CaixaDeTexto 24">
              <a:extLst>
                <a:ext uri="{FF2B5EF4-FFF2-40B4-BE49-F238E27FC236}">
                  <a16:creationId xmlns:a16="http://schemas.microsoft.com/office/drawing/2014/main" id="{FCAF0A55-F849-2A4E-8DFA-2BB06380110B}"/>
                </a:ext>
              </a:extLst>
            </p:cNvPr>
            <p:cNvSpPr txBox="1"/>
            <p:nvPr/>
          </p:nvSpPr>
          <p:spPr>
            <a:xfrm>
              <a:off x="2073351" y="3093711"/>
              <a:ext cx="1006967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050" dirty="0">
                  <a:solidFill>
                    <a:srgbClr val="002060"/>
                  </a:solidFill>
                </a:rPr>
                <a:t>Fevereiro</a:t>
              </a:r>
            </a:p>
          </p:txBody>
        </p:sp>
        <p:sp>
          <p:nvSpPr>
            <p:cNvPr id="26" name="CaixaDeTexto 25">
              <a:extLst>
                <a:ext uri="{FF2B5EF4-FFF2-40B4-BE49-F238E27FC236}">
                  <a16:creationId xmlns:a16="http://schemas.microsoft.com/office/drawing/2014/main" id="{9F5F0B37-895E-8045-A03B-FAA11D58C4C0}"/>
                </a:ext>
              </a:extLst>
            </p:cNvPr>
            <p:cNvSpPr txBox="1"/>
            <p:nvPr/>
          </p:nvSpPr>
          <p:spPr>
            <a:xfrm>
              <a:off x="3108775" y="3093711"/>
              <a:ext cx="1006967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050" dirty="0">
                  <a:solidFill>
                    <a:srgbClr val="002060"/>
                  </a:solidFill>
                </a:rPr>
                <a:t>Março</a:t>
              </a:r>
            </a:p>
          </p:txBody>
        </p:sp>
        <p:sp>
          <p:nvSpPr>
            <p:cNvPr id="27" name="CaixaDeTexto 26">
              <a:extLst>
                <a:ext uri="{FF2B5EF4-FFF2-40B4-BE49-F238E27FC236}">
                  <a16:creationId xmlns:a16="http://schemas.microsoft.com/office/drawing/2014/main" id="{E98F2F9E-BDD2-144C-9011-0327F3235B00}"/>
                </a:ext>
              </a:extLst>
            </p:cNvPr>
            <p:cNvSpPr txBox="1"/>
            <p:nvPr/>
          </p:nvSpPr>
          <p:spPr>
            <a:xfrm>
              <a:off x="4462047" y="3093711"/>
              <a:ext cx="1006967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050" dirty="0">
                  <a:solidFill>
                    <a:srgbClr val="002060"/>
                  </a:solidFill>
                </a:rPr>
                <a:t>Abril</a:t>
              </a:r>
            </a:p>
          </p:txBody>
        </p:sp>
        <p:sp>
          <p:nvSpPr>
            <p:cNvPr id="28" name="CaixaDeTexto 27">
              <a:extLst>
                <a:ext uri="{FF2B5EF4-FFF2-40B4-BE49-F238E27FC236}">
                  <a16:creationId xmlns:a16="http://schemas.microsoft.com/office/drawing/2014/main" id="{BEB60873-1A42-9B4A-ACBF-483DD6E89389}"/>
                </a:ext>
              </a:extLst>
            </p:cNvPr>
            <p:cNvSpPr txBox="1"/>
            <p:nvPr/>
          </p:nvSpPr>
          <p:spPr>
            <a:xfrm>
              <a:off x="5497469" y="3093711"/>
              <a:ext cx="1006967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050" dirty="0">
                  <a:solidFill>
                    <a:srgbClr val="002060"/>
                  </a:solidFill>
                </a:rPr>
                <a:t>Maio</a:t>
              </a:r>
            </a:p>
          </p:txBody>
        </p:sp>
        <p:sp>
          <p:nvSpPr>
            <p:cNvPr id="29" name="CaixaDeTexto 28">
              <a:extLst>
                <a:ext uri="{FF2B5EF4-FFF2-40B4-BE49-F238E27FC236}">
                  <a16:creationId xmlns:a16="http://schemas.microsoft.com/office/drawing/2014/main" id="{912214C2-47AB-2E45-A233-94AAEFAD142E}"/>
                </a:ext>
              </a:extLst>
            </p:cNvPr>
            <p:cNvSpPr txBox="1"/>
            <p:nvPr/>
          </p:nvSpPr>
          <p:spPr>
            <a:xfrm>
              <a:off x="6532893" y="3093711"/>
              <a:ext cx="1006967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050" dirty="0">
                  <a:solidFill>
                    <a:srgbClr val="002060"/>
                  </a:solidFill>
                </a:rPr>
                <a:t>Junho</a:t>
              </a:r>
            </a:p>
          </p:txBody>
        </p:sp>
        <p:sp>
          <p:nvSpPr>
            <p:cNvPr id="30" name="CaixaDeTexto 29">
              <a:extLst>
                <a:ext uri="{FF2B5EF4-FFF2-40B4-BE49-F238E27FC236}">
                  <a16:creationId xmlns:a16="http://schemas.microsoft.com/office/drawing/2014/main" id="{CF549A45-A7E2-0748-9641-674FB0EBE7F3}"/>
                </a:ext>
              </a:extLst>
            </p:cNvPr>
            <p:cNvSpPr txBox="1"/>
            <p:nvPr/>
          </p:nvSpPr>
          <p:spPr>
            <a:xfrm>
              <a:off x="8000836" y="3093711"/>
              <a:ext cx="1006967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050" dirty="0">
                  <a:solidFill>
                    <a:srgbClr val="002060"/>
                  </a:solidFill>
                </a:rPr>
                <a:t>Julho</a:t>
              </a:r>
            </a:p>
          </p:txBody>
        </p:sp>
        <p:sp>
          <p:nvSpPr>
            <p:cNvPr id="31" name="CaixaDeTexto 30">
              <a:extLst>
                <a:ext uri="{FF2B5EF4-FFF2-40B4-BE49-F238E27FC236}">
                  <a16:creationId xmlns:a16="http://schemas.microsoft.com/office/drawing/2014/main" id="{C5137CF8-C47A-6342-B446-110901663309}"/>
                </a:ext>
              </a:extLst>
            </p:cNvPr>
            <p:cNvSpPr txBox="1"/>
            <p:nvPr/>
          </p:nvSpPr>
          <p:spPr>
            <a:xfrm>
              <a:off x="9036260" y="3093711"/>
              <a:ext cx="1006967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050" dirty="0">
                  <a:solidFill>
                    <a:srgbClr val="002060"/>
                  </a:solidFill>
                </a:rPr>
                <a:t>Agosto</a:t>
              </a:r>
            </a:p>
          </p:txBody>
        </p:sp>
        <p:sp>
          <p:nvSpPr>
            <p:cNvPr id="32" name="CaixaDeTexto 31">
              <a:extLst>
                <a:ext uri="{FF2B5EF4-FFF2-40B4-BE49-F238E27FC236}">
                  <a16:creationId xmlns:a16="http://schemas.microsoft.com/office/drawing/2014/main" id="{C199D88D-AD12-8840-AFD0-85CE8D73FB4D}"/>
                </a:ext>
              </a:extLst>
            </p:cNvPr>
            <p:cNvSpPr txBox="1"/>
            <p:nvPr/>
          </p:nvSpPr>
          <p:spPr>
            <a:xfrm>
              <a:off x="10071683" y="3093711"/>
              <a:ext cx="1006967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050" dirty="0">
                  <a:solidFill>
                    <a:srgbClr val="002060"/>
                  </a:solidFill>
                </a:rPr>
                <a:t>Setembro</a:t>
              </a:r>
            </a:p>
          </p:txBody>
        </p:sp>
        <p:sp>
          <p:nvSpPr>
            <p:cNvPr id="33" name="CaixaDeTexto 32">
              <a:extLst>
                <a:ext uri="{FF2B5EF4-FFF2-40B4-BE49-F238E27FC236}">
                  <a16:creationId xmlns:a16="http://schemas.microsoft.com/office/drawing/2014/main" id="{91ECB176-40A6-6F42-8FA1-5E3360CE40AE}"/>
                </a:ext>
              </a:extLst>
            </p:cNvPr>
            <p:cNvSpPr txBox="1"/>
            <p:nvPr/>
          </p:nvSpPr>
          <p:spPr>
            <a:xfrm>
              <a:off x="358386" y="1956096"/>
              <a:ext cx="461665" cy="1052223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pt-BR" sz="1050" dirty="0">
                  <a:solidFill>
                    <a:srgbClr val="002060"/>
                  </a:solidFill>
                  <a:latin typeface="+mj-lt"/>
                </a:rPr>
                <a:t>Objetivos</a:t>
              </a:r>
            </a:p>
          </p:txBody>
        </p:sp>
        <p:sp>
          <p:nvSpPr>
            <p:cNvPr id="34" name="CaixaDeTexto 33">
              <a:extLst>
                <a:ext uri="{FF2B5EF4-FFF2-40B4-BE49-F238E27FC236}">
                  <a16:creationId xmlns:a16="http://schemas.microsoft.com/office/drawing/2014/main" id="{9F003FD4-C4A7-404A-AB1F-FDAFFF9C2BD9}"/>
                </a:ext>
              </a:extLst>
            </p:cNvPr>
            <p:cNvSpPr txBox="1"/>
            <p:nvPr/>
          </p:nvSpPr>
          <p:spPr>
            <a:xfrm>
              <a:off x="358386" y="478988"/>
              <a:ext cx="461665" cy="1052223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pt-BR" sz="1050" dirty="0">
                  <a:solidFill>
                    <a:srgbClr val="002060"/>
                  </a:solidFill>
                  <a:latin typeface="+mj-lt"/>
                </a:rPr>
                <a:t>Visão</a:t>
              </a:r>
            </a:p>
          </p:txBody>
        </p:sp>
      </p:grpSp>
      <p:sp>
        <p:nvSpPr>
          <p:cNvPr id="35" name="CaixaDeTexto 34">
            <a:extLst>
              <a:ext uri="{FF2B5EF4-FFF2-40B4-BE49-F238E27FC236}">
                <a16:creationId xmlns:a16="http://schemas.microsoft.com/office/drawing/2014/main" id="{BB8CA10D-085B-1044-0CF5-F1BDE2318104}"/>
              </a:ext>
            </a:extLst>
          </p:cNvPr>
          <p:cNvSpPr txBox="1"/>
          <p:nvPr/>
        </p:nvSpPr>
        <p:spPr>
          <a:xfrm>
            <a:off x="516428" y="5752535"/>
            <a:ext cx="8462584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Fonte: CUNHA, Angel. OKR para pequenas e médias empresas. </a:t>
            </a:r>
            <a:r>
              <a:rPr lang="pt-BR" sz="675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Inovação na </a:t>
            </a:r>
            <a:r>
              <a:rPr lang="pt-BR" sz="675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Prátca</a:t>
            </a:r>
            <a:r>
              <a:rPr lang="pt-BR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[</a:t>
            </a:r>
            <a:r>
              <a:rPr lang="pt-BR" sz="675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S.l</a:t>
            </a:r>
            <a:r>
              <a:rPr lang="pt-BR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.], 06 nov. 2021.Disponível em: https://www.inovandonapratica.com.br/OKR-para-Pequenas-e-M%C3%A9dias-Empresas/. Acesso em: 28 jul. 2022.</a:t>
            </a:r>
            <a:endParaRPr lang="pt-BR" sz="67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867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14:warp dir="in"/>
      </p:transition>
    </mc:Choice>
    <mc:Fallback>
      <p:transition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grupar 1">
            <a:extLst>
              <a:ext uri="{FF2B5EF4-FFF2-40B4-BE49-F238E27FC236}">
                <a16:creationId xmlns:a16="http://schemas.microsoft.com/office/drawing/2014/main" id="{E5EFCCA3-36B2-6F26-BF35-4E3CFE2AC1FE}"/>
              </a:ext>
            </a:extLst>
          </p:cNvPr>
          <p:cNvGrpSpPr/>
          <p:nvPr/>
        </p:nvGrpSpPr>
        <p:grpSpPr>
          <a:xfrm>
            <a:off x="2033738" y="1986743"/>
            <a:ext cx="4266692" cy="2633316"/>
            <a:chOff x="6290483" y="2822781"/>
            <a:chExt cx="5039353" cy="3110187"/>
          </a:xfrm>
        </p:grpSpPr>
        <p:pic>
          <p:nvPicPr>
            <p:cNvPr id="2052" name="Picture 4" descr="As diferentes perspectivas e visões da ambidestria corporativa - parte 2  MIT Sloan Review Brasil">
              <a:extLst>
                <a:ext uri="{FF2B5EF4-FFF2-40B4-BE49-F238E27FC236}">
                  <a16:creationId xmlns:a16="http://schemas.microsoft.com/office/drawing/2014/main" id="{8AD78B62-E1AB-7BF9-91E2-7D22AD2CA32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77" r="5988"/>
            <a:stretch/>
          </p:blipFill>
          <p:spPr bwMode="auto">
            <a:xfrm>
              <a:off x="6702041" y="2961058"/>
              <a:ext cx="4439993" cy="29719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CaixaDeTexto 12">
              <a:extLst>
                <a:ext uri="{FF2B5EF4-FFF2-40B4-BE49-F238E27FC236}">
                  <a16:creationId xmlns:a16="http://schemas.microsoft.com/office/drawing/2014/main" id="{84B7D835-A3F2-E8BC-7DAE-67A5C7EF277A}"/>
                </a:ext>
              </a:extLst>
            </p:cNvPr>
            <p:cNvSpPr txBox="1"/>
            <p:nvPr/>
          </p:nvSpPr>
          <p:spPr>
            <a:xfrm rot="16200000">
              <a:off x="4954476" y="4158788"/>
              <a:ext cx="2971911" cy="2998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/>
              <a:r>
                <a:rPr lang="pt-BR" sz="1050" dirty="0"/>
                <a:t>Sustentação do negócio (</a:t>
              </a:r>
              <a:r>
                <a:rPr lang="pt-BR" sz="1050" i="1" dirty="0" err="1"/>
                <a:t>exploitation</a:t>
              </a:r>
              <a:r>
                <a:rPr lang="pt-BR" sz="1050" dirty="0"/>
                <a:t>)</a:t>
              </a:r>
            </a:p>
          </p:txBody>
        </p:sp>
        <p:sp>
          <p:nvSpPr>
            <p:cNvPr id="15" name="CaixaDeTexto 14">
              <a:extLst>
                <a:ext uri="{FF2B5EF4-FFF2-40B4-BE49-F238E27FC236}">
                  <a16:creationId xmlns:a16="http://schemas.microsoft.com/office/drawing/2014/main" id="{32D3EA51-6280-18C8-85E5-8C613A70BDD2}"/>
                </a:ext>
              </a:extLst>
            </p:cNvPr>
            <p:cNvSpPr txBox="1"/>
            <p:nvPr/>
          </p:nvSpPr>
          <p:spPr>
            <a:xfrm rot="5400000">
              <a:off x="9763070" y="4297064"/>
              <a:ext cx="2833634" cy="2998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/>
              <a:r>
                <a:rPr lang="pt-BR" sz="1050" dirty="0"/>
                <a:t>Crescimento do negócio (</a:t>
              </a:r>
              <a:r>
                <a:rPr lang="pt-BR" sz="1050" i="1" dirty="0" err="1"/>
                <a:t>exploration</a:t>
              </a:r>
              <a:r>
                <a:rPr lang="pt-BR" sz="1050" dirty="0"/>
                <a:t>)</a:t>
              </a:r>
            </a:p>
          </p:txBody>
        </p:sp>
      </p:grpSp>
      <p:sp>
        <p:nvSpPr>
          <p:cNvPr id="8" name="Título 1">
            <a:extLst>
              <a:ext uri="{FF2B5EF4-FFF2-40B4-BE49-F238E27FC236}">
                <a16:creationId xmlns:a16="http://schemas.microsoft.com/office/drawing/2014/main" id="{9170C04D-3646-58AC-3415-CE1BD8C46E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pc="-113" dirty="0"/>
              <a:t>Exploration &amp; Exploitation</a:t>
            </a:r>
            <a:endParaRPr lang="pt-BR" spc="-113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E0123D44-2984-6B1D-7618-656AA45BA445}"/>
              </a:ext>
            </a:extLst>
          </p:cNvPr>
          <p:cNvSpPr txBox="1"/>
          <p:nvPr/>
        </p:nvSpPr>
        <p:spPr>
          <a:xfrm>
            <a:off x="246287" y="5738971"/>
            <a:ext cx="879027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70323" indent="-670323"/>
            <a:r>
              <a:rPr lang="pt-BR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Créditos da imagem: 	RASQUILHA, Luís. As diferentes perspectivas e visões da ambidestria corporativa: parte 2. </a:t>
            </a:r>
            <a:r>
              <a:rPr lang="pt-BR" sz="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MIT</a:t>
            </a:r>
            <a:r>
              <a:rPr lang="pt-BR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Sloan Management Review Brasil</a:t>
            </a:r>
            <a:r>
              <a:rPr lang="pt-BR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São Paulo, 29 out. 2021.</a:t>
            </a:r>
            <a:r>
              <a:rPr lang="pt-BR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pt-BR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Disponível em: https://www.mitsloanreview.com.br/post/as-diferentes-perspectivas-e-visoes-da-ambidestria-corporativa-parte-2 . Acesso em: 11 jul. 2022.</a:t>
            </a:r>
            <a:endParaRPr lang="pt-BR" sz="6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773751DD-5248-C583-400C-E2306789BD26}"/>
              </a:ext>
            </a:extLst>
          </p:cNvPr>
          <p:cNvSpPr txBox="1"/>
          <p:nvPr/>
        </p:nvSpPr>
        <p:spPr>
          <a:xfrm>
            <a:off x="335902" y="5509558"/>
            <a:ext cx="72009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Fonte: MARCH, James G. </a:t>
            </a:r>
            <a:r>
              <a:rPr lang="pt-BR" sz="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Exploration</a:t>
            </a:r>
            <a:r>
              <a:rPr lang="pt-BR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lang="pt-BR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exploitation</a:t>
            </a:r>
            <a:r>
              <a:rPr lang="pt-BR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pt-BR" sz="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organizational</a:t>
            </a:r>
            <a:r>
              <a:rPr lang="pt-BR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learning.</a:t>
            </a:r>
            <a:r>
              <a:rPr lang="pt-BR" sz="6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Organization</a:t>
            </a:r>
            <a:r>
              <a:rPr lang="pt-BR" sz="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Science</a:t>
            </a:r>
            <a:r>
              <a:rPr lang="pt-BR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Hanover, MD., v. 2, n. 1, </a:t>
            </a:r>
            <a:r>
              <a:rPr lang="pt-BR" sz="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Special</a:t>
            </a:r>
            <a:r>
              <a:rPr lang="pt-BR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Issue</a:t>
            </a:r>
            <a:r>
              <a:rPr lang="pt-BR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p, 71-87, 1991. Disponível em: https://pubsonline.informs.org/</a:t>
            </a:r>
            <a:r>
              <a:rPr lang="pt-BR" sz="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doi</a:t>
            </a:r>
            <a:r>
              <a:rPr lang="pt-BR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pt-BR" sz="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abs</a:t>
            </a:r>
            <a:r>
              <a:rPr lang="pt-BR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/10.1287/orsc.2.1.71. Acesso em: 28 jul. 2022.</a:t>
            </a:r>
          </a:p>
        </p:txBody>
      </p: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B4735756-A755-BE10-1A16-D2FA27AD04B9}"/>
              </a:ext>
            </a:extLst>
          </p:cNvPr>
          <p:cNvSpPr/>
          <p:nvPr/>
        </p:nvSpPr>
        <p:spPr>
          <a:xfrm>
            <a:off x="1434583" y="4502984"/>
            <a:ext cx="1476570" cy="4265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/>
              <a:t>NEGÓCIO HOJE</a:t>
            </a:r>
          </a:p>
        </p:txBody>
      </p:sp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5C542D15-E314-9EBB-A8FF-AC55D0B6EECF}"/>
              </a:ext>
            </a:extLst>
          </p:cNvPr>
          <p:cNvSpPr/>
          <p:nvPr/>
        </p:nvSpPr>
        <p:spPr>
          <a:xfrm>
            <a:off x="5494566" y="4502983"/>
            <a:ext cx="1594465" cy="4265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/>
              <a:t>NEGÓCIO FUTURO</a:t>
            </a:r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000BF501-F2C0-9516-950E-241C9731CD5B}"/>
              </a:ext>
            </a:extLst>
          </p:cNvPr>
          <p:cNvSpPr/>
          <p:nvPr/>
        </p:nvSpPr>
        <p:spPr>
          <a:xfrm>
            <a:off x="2781300" y="5001639"/>
            <a:ext cx="3009900" cy="4265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/>
              <a:t>NEGÓCIO DE HOJE E NO FUTURO</a:t>
            </a:r>
          </a:p>
        </p:txBody>
      </p:sp>
    </p:spTree>
    <p:extLst>
      <p:ext uri="{BB962C8B-B14F-4D97-AF65-F5344CB8AC3E}">
        <p14:creationId xmlns:p14="http://schemas.microsoft.com/office/powerpoint/2010/main" val="1425279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14:warp dir="in"/>
      </p:transition>
    </mc:Choice>
    <mc:Fallback>
      <p:transition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AEA4B2FA-88A0-A4BB-2877-CDF91A2E49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pc="-113" dirty="0"/>
              <a:t>Tipos de ambidestria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36EDA26-9F4B-2337-1938-5224B873DD80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1006307" y="3772756"/>
            <a:ext cx="2036066" cy="42655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ctr">
              <a:spcBef>
                <a:spcPts val="225"/>
              </a:spcBef>
              <a:buNone/>
            </a:pPr>
            <a:r>
              <a:rPr lang="pt-BR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ESTRUTURAL </a:t>
            </a:r>
            <a:br>
              <a:rPr lang="pt-BR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pt-BR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(SEPARAÇÃO)</a:t>
            </a:r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02C652FD-0D5E-694C-214F-703B1C99A928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3499104" y="3772756"/>
            <a:ext cx="2036066" cy="426554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0" indent="0" algn="ctr">
              <a:spcBef>
                <a:spcPts val="225"/>
              </a:spcBef>
              <a:buNone/>
            </a:pPr>
            <a:r>
              <a:rPr lang="pt-BR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CÍCLICA </a:t>
            </a:r>
            <a:br>
              <a:rPr lang="pt-BR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pt-BR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(ALTERNÂNCIA)</a:t>
            </a:r>
          </a:p>
          <a:p>
            <a:pPr algn="ctr">
              <a:spcBef>
                <a:spcPts val="225"/>
              </a:spcBef>
            </a:pPr>
            <a:endParaRPr lang="pt-BR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Espaço Reservado para Conteúdo 6">
            <a:extLst>
              <a:ext uri="{FF2B5EF4-FFF2-40B4-BE49-F238E27FC236}">
                <a16:creationId xmlns:a16="http://schemas.microsoft.com/office/drawing/2014/main" id="{D882BFC8-8545-E5E9-BB4B-3BD7E3DD3441}"/>
              </a:ext>
            </a:extLst>
          </p:cNvPr>
          <p:cNvSpPr txBox="1">
            <a:spLocks/>
          </p:cNvSpPr>
          <p:nvPr/>
        </p:nvSpPr>
        <p:spPr>
          <a:xfrm>
            <a:off x="5991900" y="3772756"/>
            <a:ext cx="2036066" cy="426282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450"/>
              </a:spcBef>
              <a:buNone/>
            </a:pPr>
            <a:r>
              <a:rPr lang="pt-BR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CONTEXTUAL </a:t>
            </a:r>
            <a:br>
              <a:rPr lang="pt-BR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pt-BR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(AUTO-ORGANIZAÇÃO)</a:t>
            </a:r>
          </a:p>
        </p:txBody>
      </p:sp>
      <p:pic>
        <p:nvPicPr>
          <p:cNvPr id="1026" name="Picture 2" descr="inovação x excelência operacional">
            <a:extLst>
              <a:ext uri="{FF2B5EF4-FFF2-40B4-BE49-F238E27FC236}">
                <a16:creationId xmlns:a16="http://schemas.microsoft.com/office/drawing/2014/main" id="{7F08D3F5-C403-360C-1101-C663F6E922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308" y="2613536"/>
            <a:ext cx="2036066" cy="994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novação + excelência operacional (alternado)">
            <a:extLst>
              <a:ext uri="{FF2B5EF4-FFF2-40B4-BE49-F238E27FC236}">
                <a16:creationId xmlns:a16="http://schemas.microsoft.com/office/drawing/2014/main" id="{F195FC22-A0C5-80AB-13D6-99FB854F1A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104" y="2612281"/>
            <a:ext cx="2036066" cy="994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novação + excelência operacional">
            <a:extLst>
              <a:ext uri="{FF2B5EF4-FFF2-40B4-BE49-F238E27FC236}">
                <a16:creationId xmlns:a16="http://schemas.microsoft.com/office/drawing/2014/main" id="{F0688122-A2CF-B69D-C99D-34D0E9D7DA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1900" y="2612280"/>
            <a:ext cx="2036066" cy="994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aixaDeTexto 10">
            <a:extLst>
              <a:ext uri="{FF2B5EF4-FFF2-40B4-BE49-F238E27FC236}">
                <a16:creationId xmlns:a16="http://schemas.microsoft.com/office/drawing/2014/main" id="{ED7B7CF6-EA7F-7072-BBF4-CB092C0E6130}"/>
              </a:ext>
            </a:extLst>
          </p:cNvPr>
          <p:cNvSpPr txBox="1"/>
          <p:nvPr/>
        </p:nvSpPr>
        <p:spPr>
          <a:xfrm>
            <a:off x="1257300" y="5410200"/>
            <a:ext cx="7551742" cy="1962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BR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Créditos das imagens: O QUE são empresas ambidestras? </a:t>
            </a:r>
            <a:r>
              <a:rPr lang="pt-BR" sz="675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Escola </a:t>
            </a:r>
            <a:r>
              <a:rPr lang="pt-BR" sz="675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Conquer</a:t>
            </a:r>
            <a:r>
              <a:rPr lang="pt-BR" sz="675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pt-BR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São Paulo, 16 dez. 2021. Disponível em: https://escolaconquer.com.br/blog/o-que-</a:t>
            </a:r>
            <a:r>
              <a:rPr lang="pt-BR" sz="675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sao</a:t>
            </a:r>
            <a:r>
              <a:rPr lang="pt-BR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-empresas-ambidestras/. Acesso em: 27 jul. 2022.</a:t>
            </a:r>
            <a:endParaRPr lang="pt-BR" sz="67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1613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14:warp dir="in"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367723" y="1436086"/>
            <a:ext cx="3910691" cy="2458606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92500" lnSpcReduction="20000"/>
          </a:bodyPr>
          <a:lstStyle>
            <a:lvl1pPr marL="251986" indent="-251986" algn="l" defTabSz="1007943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Char char="•"/>
              <a:defRPr sz="3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595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None/>
            </a:pPr>
            <a:r>
              <a:rPr lang="pt-BR" sz="1575" b="1" dirty="0">
                <a:solidFill>
                  <a:srgbClr val="00547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Gestão tática e Operacional</a:t>
            </a:r>
          </a:p>
          <a:p>
            <a:pPr marL="0" indent="0">
              <a:lnSpc>
                <a:spcPct val="170000"/>
              </a:lnSpc>
              <a:buClr>
                <a:srgbClr val="005476"/>
              </a:buClr>
              <a:buNone/>
            </a:pPr>
            <a:r>
              <a:rPr lang="pt-BR" sz="1539" b="1" dirty="0">
                <a:latin typeface="Verdana" panose="020B0604030504040204" pitchFamily="34" charset="0"/>
                <a:ea typeface="Verdana" panose="020B0604030504040204" pitchFamily="34" charset="0"/>
              </a:rPr>
              <a:t>Gerir o presente</a:t>
            </a:r>
          </a:p>
          <a:p>
            <a:pPr marL="616495" lvl="1" indent="-293248">
              <a:lnSpc>
                <a:spcPct val="170000"/>
              </a:lnSpc>
              <a:buClr>
                <a:srgbClr val="005476"/>
              </a:buClr>
              <a:buFont typeface="+mj-lt"/>
              <a:buAutoNum type="alphaLcPeriod"/>
            </a:pPr>
            <a:r>
              <a:rPr lang="pt-BR" sz="1411" dirty="0">
                <a:latin typeface="Verdana" panose="020B0604030504040204" pitchFamily="34" charset="0"/>
                <a:ea typeface="Verdana" panose="020B0604030504040204" pitchFamily="34" charset="0"/>
              </a:rPr>
              <a:t>Definir resultados e ou metas</a:t>
            </a:r>
          </a:p>
          <a:p>
            <a:pPr marL="616495" lvl="1" indent="-293248">
              <a:lnSpc>
                <a:spcPct val="170000"/>
              </a:lnSpc>
              <a:buClr>
                <a:srgbClr val="005476"/>
              </a:buClr>
              <a:buFont typeface="+mj-lt"/>
              <a:buAutoNum type="alphaLcPeriod"/>
            </a:pPr>
            <a:r>
              <a:rPr lang="pt-BR" sz="1411" dirty="0">
                <a:latin typeface="Verdana" panose="020B0604030504040204" pitchFamily="34" charset="0"/>
                <a:ea typeface="Verdana" panose="020B0604030504040204" pitchFamily="34" charset="0"/>
              </a:rPr>
              <a:t>Determinar e gerenciar as ações</a:t>
            </a:r>
          </a:p>
          <a:p>
            <a:pPr marL="616495" lvl="1" indent="-293248">
              <a:lnSpc>
                <a:spcPct val="170000"/>
              </a:lnSpc>
              <a:buClr>
                <a:srgbClr val="005476"/>
              </a:buClr>
              <a:buFont typeface="+mj-lt"/>
              <a:buAutoNum type="alphaLcPeriod"/>
            </a:pPr>
            <a:r>
              <a:rPr lang="pt-BR" sz="1411" dirty="0">
                <a:latin typeface="Verdana" panose="020B0604030504040204" pitchFamily="34" charset="0"/>
                <a:ea typeface="Verdana" panose="020B0604030504040204" pitchFamily="34" charset="0"/>
              </a:rPr>
              <a:t>Reservar e gerir os recursos</a:t>
            </a:r>
          </a:p>
          <a:p>
            <a:pPr marL="616495" lvl="1" indent="-293248">
              <a:lnSpc>
                <a:spcPct val="170000"/>
              </a:lnSpc>
              <a:buClr>
                <a:srgbClr val="005476"/>
              </a:buClr>
              <a:buFont typeface="+mj-lt"/>
              <a:buAutoNum type="alphaLcPeriod"/>
            </a:pPr>
            <a:r>
              <a:rPr lang="pt-BR" sz="1411" dirty="0">
                <a:latin typeface="Verdana" panose="020B0604030504040204" pitchFamily="34" charset="0"/>
                <a:ea typeface="Verdana" panose="020B0604030504040204" pitchFamily="34" charset="0"/>
              </a:rPr>
              <a:t>Visar alvos definidos</a:t>
            </a:r>
          </a:p>
          <a:p>
            <a:pPr>
              <a:lnSpc>
                <a:spcPct val="170000"/>
              </a:lnSpc>
            </a:pPr>
            <a:endParaRPr lang="pt-BR" sz="1026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4" name="Google Shape;485;p5" descr="O novo normal chegou: tendências que definirão 2021 – e o futuro | McKinsey">
            <a:extLst>
              <a:ext uri="{FF2B5EF4-FFF2-40B4-BE49-F238E27FC236}">
                <a16:creationId xmlns:a16="http://schemas.microsoft.com/office/drawing/2014/main" id="{26AC77C1-A8A0-4449-9D55-226E2118D5FD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28092"/>
          <a:stretch/>
        </p:blipFill>
        <p:spPr>
          <a:xfrm>
            <a:off x="5594889" y="894080"/>
            <a:ext cx="3549112" cy="596392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4"/>
          <p:cNvSpPr txBox="1">
            <a:spLocks noChangeArrowheads="1"/>
          </p:cNvSpPr>
          <p:nvPr/>
        </p:nvSpPr>
        <p:spPr>
          <a:xfrm>
            <a:off x="449761" y="3894692"/>
            <a:ext cx="5145128" cy="2546311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70000" lnSpcReduction="20000"/>
          </a:bodyPr>
          <a:lstStyle>
            <a:lvl1pPr marL="251986" indent="-251986" algn="l" defTabSz="1007943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Char char="•"/>
              <a:defRPr sz="3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595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929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900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872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None/>
            </a:pPr>
            <a:r>
              <a:rPr lang="pt-BR" sz="1950" b="1" dirty="0">
                <a:solidFill>
                  <a:srgbClr val="00547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Gestão Estratégica – Aplicação de inteligência</a:t>
            </a:r>
          </a:p>
          <a:p>
            <a:pPr marL="0" indent="0">
              <a:lnSpc>
                <a:spcPct val="170000"/>
              </a:lnSpc>
              <a:buClr>
                <a:srgbClr val="005476"/>
              </a:buClr>
              <a:buNone/>
            </a:pPr>
            <a:r>
              <a:rPr lang="pt-BR" sz="1800" b="1" dirty="0">
                <a:latin typeface="Verdana" panose="020B0604030504040204" pitchFamily="34" charset="0"/>
                <a:ea typeface="Verdana" panose="020B0604030504040204" pitchFamily="34" charset="0"/>
              </a:rPr>
              <a:t>Construir o futuro – Processo decisório</a:t>
            </a:r>
          </a:p>
          <a:p>
            <a:pPr marL="666147" lvl="1" indent="-342900">
              <a:lnSpc>
                <a:spcPct val="170000"/>
              </a:lnSpc>
              <a:buClr>
                <a:srgbClr val="005476"/>
              </a:buClr>
              <a:buFont typeface="+mj-lt"/>
              <a:buAutoNum type="alphaLcPeriod"/>
            </a:pPr>
            <a:r>
              <a:rPr lang="pt-BR" sz="1725" dirty="0">
                <a:latin typeface="Verdana" panose="020B0604030504040204" pitchFamily="34" charset="0"/>
                <a:ea typeface="Verdana" panose="020B0604030504040204" pitchFamily="34" charset="0"/>
              </a:rPr>
              <a:t>Dominar “ondas de impacto ou mudanças disruptivas”</a:t>
            </a:r>
          </a:p>
          <a:p>
            <a:pPr marL="666147" lvl="1" indent="-342900">
              <a:lnSpc>
                <a:spcPct val="170000"/>
              </a:lnSpc>
              <a:buClr>
                <a:srgbClr val="005476"/>
              </a:buClr>
              <a:buFont typeface="+mj-lt"/>
              <a:buAutoNum type="alphaLcPeriod"/>
            </a:pPr>
            <a:r>
              <a:rPr lang="pt-BR" sz="1725" dirty="0">
                <a:latin typeface="Verdana" panose="020B0604030504040204" pitchFamily="34" charset="0"/>
                <a:ea typeface="Verdana" panose="020B0604030504040204" pitchFamily="34" charset="0"/>
              </a:rPr>
              <a:t>Explorar tendências</a:t>
            </a:r>
          </a:p>
          <a:p>
            <a:pPr marL="666147" lvl="1" indent="-342900">
              <a:lnSpc>
                <a:spcPct val="170000"/>
              </a:lnSpc>
              <a:buClr>
                <a:srgbClr val="005476"/>
              </a:buClr>
              <a:buFont typeface="+mj-lt"/>
              <a:buAutoNum type="alphaLcPeriod"/>
            </a:pPr>
            <a:r>
              <a:rPr lang="pt-BR" sz="1725" dirty="0">
                <a:latin typeface="Verdana" panose="020B0604030504040204" pitchFamily="34" charset="0"/>
                <a:ea typeface="Verdana" panose="020B0604030504040204" pitchFamily="34" charset="0"/>
              </a:rPr>
              <a:t>Gerir acontecimentos do contexto</a:t>
            </a:r>
          </a:p>
          <a:p>
            <a:pPr marL="666147" lvl="1" indent="-342900">
              <a:lnSpc>
                <a:spcPct val="170000"/>
              </a:lnSpc>
              <a:buClr>
                <a:srgbClr val="005476"/>
              </a:buClr>
              <a:buFont typeface="+mj-lt"/>
              <a:buAutoNum type="alphaLcPeriod"/>
            </a:pPr>
            <a:r>
              <a:rPr lang="pt-BR" sz="1725" dirty="0">
                <a:latin typeface="Verdana" panose="020B0604030504040204" pitchFamily="34" charset="0"/>
                <a:ea typeface="Verdana" panose="020B0604030504040204" pitchFamily="34" charset="0"/>
              </a:rPr>
              <a:t>Monitorar os indicadores críticos</a:t>
            </a:r>
          </a:p>
          <a:p>
            <a:pPr>
              <a:lnSpc>
                <a:spcPct val="170000"/>
              </a:lnSpc>
            </a:pPr>
            <a:endParaRPr lang="pt-BR" sz="1026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3A1EBBCB-0535-4D8E-1539-2C5B80A8EA7C}"/>
              </a:ext>
            </a:extLst>
          </p:cNvPr>
          <p:cNvSpPr txBox="1"/>
          <p:nvPr/>
        </p:nvSpPr>
        <p:spPr>
          <a:xfrm>
            <a:off x="-77224" y="984296"/>
            <a:ext cx="7624649" cy="4517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lnSpc>
                <a:spcPct val="150000"/>
              </a:lnSpc>
            </a:pPr>
            <a:r>
              <a:rPr lang="pt-BR" b="1" dirty="0">
                <a:solidFill>
                  <a:srgbClr val="00547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Impactos da volatilidade e incerteza da </a:t>
            </a:r>
            <a:r>
              <a:rPr lang="pt-BR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estratégia</a:t>
            </a:r>
          </a:p>
        </p:txBody>
      </p:sp>
    </p:spTree>
    <p:extLst>
      <p:ext uri="{BB962C8B-B14F-4D97-AF65-F5344CB8AC3E}">
        <p14:creationId xmlns:p14="http://schemas.microsoft.com/office/powerpoint/2010/main" val="1604659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14:warp dir="in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p4"/>
          <p:cNvSpPr/>
          <p:nvPr/>
        </p:nvSpPr>
        <p:spPr>
          <a:xfrm>
            <a:off x="3681764" y="1095494"/>
            <a:ext cx="5447440" cy="525550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ctr"/>
            <a:endParaRPr sz="1350" dirty="0">
              <a:solidFill>
                <a:schemeClr val="lt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pic>
        <p:nvPicPr>
          <p:cNvPr id="475" name="Google Shape;475;p4"/>
          <p:cNvPicPr preferRelativeResize="0"/>
          <p:nvPr/>
        </p:nvPicPr>
        <p:blipFill rotWithShape="1">
          <a:blip r:embed="rId3">
            <a:alphaModFix/>
          </a:blip>
          <a:srcRect t="14566" r="4923"/>
          <a:stretch/>
        </p:blipFill>
        <p:spPr>
          <a:xfrm>
            <a:off x="3717384" y="1454539"/>
            <a:ext cx="5384782" cy="4113281"/>
          </a:xfrm>
          <a:prstGeom prst="rect">
            <a:avLst/>
          </a:prstGeom>
          <a:noFill/>
          <a:ln>
            <a:noFill/>
          </a:ln>
        </p:spPr>
      </p:pic>
      <p:sp>
        <p:nvSpPr>
          <p:cNvPr id="476" name="Google Shape;476;p4"/>
          <p:cNvSpPr txBox="1"/>
          <p:nvPr/>
        </p:nvSpPr>
        <p:spPr>
          <a:xfrm>
            <a:off x="981348" y="917585"/>
            <a:ext cx="3818100" cy="8315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ctr" anchorCtr="0">
            <a:normAutofit/>
          </a:bodyPr>
          <a:lstStyle/>
          <a:p>
            <a:pPr>
              <a:lnSpc>
                <a:spcPct val="80000"/>
              </a:lnSpc>
              <a:buClr>
                <a:schemeClr val="dk1"/>
              </a:buClr>
              <a:buSzPts val="4000"/>
            </a:pPr>
            <a:r>
              <a:rPr lang="pt-BR" sz="2700" b="1" spc="-113" dirty="0">
                <a:solidFill>
                  <a:schemeClr val="bg1"/>
                </a:solidFill>
                <a:latin typeface="Arial Black" panose="020B0604020202020204" pitchFamily="34" charset="0"/>
                <a:ea typeface="Calibri"/>
                <a:cs typeface="Arial Black" panose="020B0604020202020204" pitchFamily="34" charset="0"/>
                <a:sym typeface="Calibri"/>
              </a:rPr>
              <a:t>Revolução </a:t>
            </a:r>
            <a:br>
              <a:rPr lang="pt-BR" sz="2700" b="1" spc="-113" dirty="0">
                <a:solidFill>
                  <a:schemeClr val="bg1"/>
                </a:solidFill>
                <a:latin typeface="Arial Black" panose="020B0604020202020204" pitchFamily="34" charset="0"/>
                <a:ea typeface="Calibri"/>
                <a:cs typeface="Arial Black" panose="020B0604020202020204" pitchFamily="34" charset="0"/>
                <a:sym typeface="Calibri"/>
              </a:rPr>
            </a:br>
            <a:r>
              <a:rPr lang="pt-BR" sz="2700" b="1" spc="-113" dirty="0">
                <a:solidFill>
                  <a:schemeClr val="bg1"/>
                </a:solidFill>
                <a:latin typeface="Arial Black" panose="020B0604020202020204" pitchFamily="34" charset="0"/>
                <a:ea typeface="Calibri"/>
                <a:cs typeface="Arial Black" panose="020B0604020202020204" pitchFamily="34" charset="0"/>
                <a:sym typeface="Calibri"/>
              </a:rPr>
              <a:t>Digital</a:t>
            </a:r>
            <a:endParaRPr sz="2700" b="1" spc="-113" dirty="0">
              <a:solidFill>
                <a:schemeClr val="bg1"/>
              </a:solidFill>
              <a:latin typeface="Arial Black" panose="020B0604020202020204" pitchFamily="34" charset="0"/>
              <a:ea typeface="Calibri"/>
              <a:cs typeface="Arial Black" panose="020B0604020202020204" pitchFamily="34" charset="0"/>
              <a:sym typeface="Calibri"/>
            </a:endParaRPr>
          </a:p>
        </p:txBody>
      </p:sp>
      <p:pic>
        <p:nvPicPr>
          <p:cNvPr id="477" name="Google Shape;477;p4" descr="Transformação Digital: repensando o seu negócio para a era digital |  Amazon.com.br"/>
          <p:cNvPicPr preferRelativeResize="0"/>
          <p:nvPr/>
        </p:nvPicPr>
        <p:blipFill rotWithShape="1">
          <a:blip r:embed="rId4"/>
          <a:srcRect/>
          <a:stretch/>
        </p:blipFill>
        <p:spPr>
          <a:xfrm rot="-773199">
            <a:off x="4569641" y="3819863"/>
            <a:ext cx="1034348" cy="148698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478" name="Google Shape;478;p4"/>
          <p:cNvSpPr txBox="1"/>
          <p:nvPr/>
        </p:nvSpPr>
        <p:spPr>
          <a:xfrm>
            <a:off x="375626" y="1783741"/>
            <a:ext cx="3422676" cy="31162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marL="214313" indent="-214313">
              <a:spcBef>
                <a:spcPts val="900"/>
              </a:spcBef>
              <a:buClr>
                <a:schemeClr val="bg1"/>
              </a:buClr>
              <a:buSzPts val="2000"/>
              <a:buFont typeface="Arial" panose="020B0604020202020204" pitchFamily="34" charset="0"/>
              <a:buChar char="•"/>
            </a:pPr>
            <a:r>
              <a:rPr lang="pt-BR" sz="1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  <a:sym typeface="Calibri"/>
              </a:rPr>
              <a:t>Ambiente em rápida evolução.</a:t>
            </a:r>
            <a:br>
              <a:rPr lang="pt-BR" sz="1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sym typeface="Calibri"/>
              </a:rPr>
            </a:br>
            <a:r>
              <a:rPr lang="pt-BR" sz="1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  <a:sym typeface="Calibri"/>
              </a:rPr>
              <a:t>Prioridades mudam rapidamente.</a:t>
            </a:r>
            <a:endParaRPr sz="12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14313" indent="-214313">
              <a:spcBef>
                <a:spcPts val="900"/>
              </a:spcBef>
              <a:buClr>
                <a:schemeClr val="bg1"/>
              </a:buClr>
              <a:buSzPts val="2000"/>
              <a:buFont typeface="Arial" panose="020B0604020202020204" pitchFamily="34" charset="0"/>
              <a:buChar char="•"/>
            </a:pPr>
            <a:r>
              <a:rPr lang="pt-BR" sz="1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  <a:sym typeface="Calibri"/>
              </a:rPr>
              <a:t>Constante introdução de tecnologias disruptivas</a:t>
            </a:r>
            <a:br>
              <a:rPr lang="pt-BR" sz="1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sym typeface="Calibri"/>
              </a:rPr>
            </a:br>
            <a:r>
              <a:rPr lang="pt-BR" sz="1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  <a:sym typeface="Calibri"/>
              </a:rPr>
              <a:t>Comoditização e digitalização de negócios e setores.</a:t>
            </a:r>
            <a:endParaRPr sz="12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14313" indent="-214313">
              <a:spcBef>
                <a:spcPts val="900"/>
              </a:spcBef>
              <a:buClr>
                <a:schemeClr val="bg1"/>
              </a:buClr>
              <a:buSzPts val="2000"/>
              <a:buFont typeface="Arial" panose="020B0604020202020204" pitchFamily="34" charset="0"/>
              <a:buChar char="•"/>
            </a:pPr>
            <a:r>
              <a:rPr lang="pt-BR" sz="1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  <a:sym typeface="Calibri"/>
              </a:rPr>
              <a:t>Digitalização acelerada e democratização da informação.</a:t>
            </a:r>
            <a:br>
              <a:rPr lang="pt-BR" sz="1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sym typeface="Calibri"/>
              </a:rPr>
            </a:br>
            <a:r>
              <a:rPr lang="pt-BR" sz="1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  <a:sym typeface="Calibri"/>
              </a:rPr>
              <a:t>Comunicação multidirecional e colaboração complexa.</a:t>
            </a:r>
            <a:endParaRPr sz="12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14313" indent="-214313">
              <a:spcBef>
                <a:spcPts val="900"/>
              </a:spcBef>
              <a:buClr>
                <a:schemeClr val="bg1"/>
              </a:buClr>
              <a:buSzPts val="2000"/>
              <a:buFont typeface="Arial" panose="020B0604020202020204" pitchFamily="34" charset="0"/>
              <a:buChar char="•"/>
            </a:pPr>
            <a:r>
              <a:rPr lang="pt-BR" sz="1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  <a:sym typeface="Calibri"/>
              </a:rPr>
              <a:t>A nova guerra por talentos. </a:t>
            </a:r>
            <a:r>
              <a:rPr lang="pt-BR" sz="1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  <a:sym typeface="Calibri"/>
              </a:rPr>
              <a:t>“Funcionários do aprendizado”, tarefas baseadas em conhecimento e aprendizado.</a:t>
            </a:r>
            <a:endParaRPr sz="12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A6F874B8-D879-4360-89DA-6740D4127A5B}"/>
              </a:ext>
            </a:extLst>
          </p:cNvPr>
          <p:cNvGrpSpPr/>
          <p:nvPr/>
        </p:nvGrpSpPr>
        <p:grpSpPr>
          <a:xfrm>
            <a:off x="206551" y="5384344"/>
            <a:ext cx="3422676" cy="495816"/>
            <a:chOff x="1308464" y="5813619"/>
            <a:chExt cx="3755939" cy="661088"/>
          </a:xfrm>
        </p:grpSpPr>
        <p:sp>
          <p:nvSpPr>
            <p:cNvPr id="15" name="Google Shape;479;p4">
              <a:extLst>
                <a:ext uri="{FF2B5EF4-FFF2-40B4-BE49-F238E27FC236}">
                  <a16:creationId xmlns:a16="http://schemas.microsoft.com/office/drawing/2014/main" id="{30A4779F-B73C-4F24-BE41-DE09519FBF91}"/>
                </a:ext>
              </a:extLst>
            </p:cNvPr>
            <p:cNvSpPr txBox="1"/>
            <p:nvPr/>
          </p:nvSpPr>
          <p:spPr>
            <a:xfrm>
              <a:off x="1308464" y="5862050"/>
              <a:ext cx="3755939" cy="6126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69" tIns="34275" rIns="68569" bIns="34275" anchor="t" anchorCtr="0">
              <a:noAutofit/>
            </a:bodyPr>
            <a:lstStyle/>
            <a:p>
              <a:pPr algn="r"/>
              <a:r>
                <a:rPr lang="en-US" sz="600" dirty="0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Fonte: AGHINA, </a:t>
              </a:r>
              <a:r>
                <a:rPr lang="en-US" sz="600" dirty="0" err="1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Wouter</a:t>
              </a:r>
              <a:r>
                <a:rPr lang="en-US" sz="600" dirty="0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600" i="1" dirty="0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et al. </a:t>
              </a:r>
              <a:r>
                <a:rPr lang="pt-BR" sz="600" dirty="0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As cinco marcas registradas das organizações ágeis.</a:t>
              </a:r>
              <a:r>
                <a:rPr lang="pt-BR" sz="600" b="1" dirty="0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McKinsey</a:t>
              </a:r>
              <a:r>
                <a:rPr lang="pt-BR" sz="600" dirty="0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pt-BR" sz="600" b="1" dirty="0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&amp; </a:t>
              </a:r>
              <a:r>
                <a:rPr lang="pt-BR" sz="600" b="1" dirty="0" err="1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Company</a:t>
              </a:r>
              <a:r>
                <a:rPr lang="pt-BR" sz="600" dirty="0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, 22 jan. 2018. Relatório. Disponível em: </a:t>
              </a:r>
              <a:r>
                <a:rPr lang="pt-BR" sz="600" u="sng" dirty="0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  <a:hlinkClick r:id="rId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https://www.mckinsey.com/business-functions/people-and-organizational-performance/our-insights/the-five-trademarks-of-agile-organizations/pt-br</a:t>
              </a:r>
              <a:r>
                <a:rPr lang="pt-BR" sz="600" dirty="0">
                  <a:solidFill>
                    <a:schemeClr val="bg1"/>
                  </a:solidFill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 . Acesso em: 18 jan. 2022.</a:t>
              </a:r>
            </a:p>
            <a:p>
              <a:pPr algn="r"/>
              <a:r>
                <a:rPr lang="pt-BR" sz="600" dirty="0">
                  <a:solidFill>
                    <a:schemeClr val="bg1"/>
                  </a:solidFill>
                  <a:latin typeface="+mj-lt"/>
                  <a:ea typeface="Calibri"/>
                  <a:cs typeface="Arial" panose="020B0604020202020204" pitchFamily="34" charset="0"/>
                  <a:sym typeface="Calibri"/>
                </a:rPr>
                <a:t>.</a:t>
              </a:r>
              <a:endParaRPr sz="600" b="1" dirty="0">
                <a:solidFill>
                  <a:schemeClr val="bg1"/>
                </a:solidFill>
                <a:latin typeface="+mj-lt"/>
              </a:endParaRPr>
            </a:p>
            <a:p>
              <a:pPr algn="r">
                <a:buClr>
                  <a:schemeClr val="dk1"/>
                </a:buClr>
                <a:buSzPts val="1050"/>
              </a:pPr>
              <a:endParaRPr sz="600" dirty="0">
                <a:solidFill>
                  <a:schemeClr val="bg1"/>
                </a:solidFill>
                <a:latin typeface="+mj-lt"/>
                <a:ea typeface="Calibri"/>
                <a:cs typeface="Arial" panose="020B0604020202020204" pitchFamily="34" charset="0"/>
                <a:sym typeface="Calibri"/>
              </a:endParaRPr>
            </a:p>
          </p:txBody>
        </p:sp>
        <p:cxnSp>
          <p:nvCxnSpPr>
            <p:cNvPr id="16" name="Conector Reto 12">
              <a:extLst>
                <a:ext uri="{FF2B5EF4-FFF2-40B4-BE49-F238E27FC236}">
                  <a16:creationId xmlns:a16="http://schemas.microsoft.com/office/drawing/2014/main" id="{F81AE087-842B-4C8C-9CF1-8626E44C2F7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39994" y="5813619"/>
              <a:ext cx="364709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" name="Conector Reto 2">
            <a:extLst>
              <a:ext uri="{FF2B5EF4-FFF2-40B4-BE49-F238E27FC236}">
                <a16:creationId xmlns:a16="http://schemas.microsoft.com/office/drawing/2014/main" id="{9B01618F-937A-482A-B24C-43477F60B34A}"/>
              </a:ext>
            </a:extLst>
          </p:cNvPr>
          <p:cNvCxnSpPr>
            <a:cxnSpLocks/>
          </p:cNvCxnSpPr>
          <p:nvPr/>
        </p:nvCxnSpPr>
        <p:spPr>
          <a:xfrm flipH="1">
            <a:off x="6202132" y="5582324"/>
            <a:ext cx="2735318" cy="0"/>
          </a:xfrm>
          <a:prstGeom prst="line">
            <a:avLst/>
          </a:prstGeom>
          <a:ln>
            <a:solidFill>
              <a:srgbClr val="2565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tângulo 17">
            <a:extLst>
              <a:ext uri="{FF2B5EF4-FFF2-40B4-BE49-F238E27FC236}">
                <a16:creationId xmlns:a16="http://schemas.microsoft.com/office/drawing/2014/main" id="{B2AEEA37-C0B8-487B-A6B1-3E2A6D73CD46}"/>
              </a:ext>
            </a:extLst>
          </p:cNvPr>
          <p:cNvSpPr/>
          <p:nvPr/>
        </p:nvSpPr>
        <p:spPr>
          <a:xfrm>
            <a:off x="5718679" y="5590411"/>
            <a:ext cx="328757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BR" sz="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Fonte: ROGERS, David L. </a:t>
            </a:r>
            <a:r>
              <a:rPr lang="pt-BR" sz="6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Transformação digital</a:t>
            </a:r>
            <a:r>
              <a:rPr lang="pt-BR" sz="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repensando o seu negócio</a:t>
            </a:r>
            <a:br>
              <a:rPr lang="pt-BR" sz="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pt-BR" sz="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para era digital. São Paulo: Autêntica Business, 2016. 329 p.</a:t>
            </a:r>
          </a:p>
        </p:txBody>
      </p:sp>
    </p:spTree>
    <p:extLst>
      <p:ext uri="{BB962C8B-B14F-4D97-AF65-F5344CB8AC3E}">
        <p14:creationId xmlns:p14="http://schemas.microsoft.com/office/powerpoint/2010/main" val="207242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14:warp dir="in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CBD822CD-C90D-4CBD-A02B-DD94C10B52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6" t="23256" r="34637" b="21323"/>
          <a:stretch>
            <a:fillRect/>
          </a:stretch>
        </p:blipFill>
        <p:spPr bwMode="auto">
          <a:xfrm>
            <a:off x="782719" y="1659731"/>
            <a:ext cx="7804205" cy="4158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Retângulo 5">
            <a:extLst>
              <a:ext uri="{FF2B5EF4-FFF2-40B4-BE49-F238E27FC236}">
                <a16:creationId xmlns:a16="http://schemas.microsoft.com/office/drawing/2014/main" id="{9E94E20D-7DCF-4447-8907-80856E3915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6970" y="1040130"/>
            <a:ext cx="62461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pt-BR" altLang="pt-BR" b="1" dirty="0">
                <a:solidFill>
                  <a:srgbClr val="005476"/>
                </a:solidFill>
                <a:latin typeface="Calibri" panose="020F0502020204030204" pitchFamily="34" charset="0"/>
              </a:rPr>
              <a:t>A TRANSFORMAÇÃO DIGITAL ESTÁ EM TODOS OS LUGARES</a:t>
            </a:r>
          </a:p>
        </p:txBody>
      </p:sp>
    </p:spTree>
    <p:extLst>
      <p:ext uri="{BB962C8B-B14F-4D97-AF65-F5344CB8AC3E}">
        <p14:creationId xmlns:p14="http://schemas.microsoft.com/office/powerpoint/2010/main" val="2805796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14:warp dir="in"/>
      </p:transition>
    </mc:Choice>
    <mc:Fallback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13C226F5-6669-46A1-81A3-D2941CA7FE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3697" y="967132"/>
            <a:ext cx="5915025" cy="341632"/>
          </a:xfr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t-BR" sz="1800" dirty="0">
                <a:latin typeface="Calibri" panose="020F0502020204030204" pitchFamily="34" charset="0"/>
                <a:ea typeface="+mn-ea"/>
                <a:cs typeface="+mn-cs"/>
              </a:rPr>
              <a:t>INDÚSTRIA 4.0 – NOVE PILARES DO AVANÇO TECNOLÓGICO</a:t>
            </a:r>
          </a:p>
        </p:txBody>
      </p:sp>
      <p:pic>
        <p:nvPicPr>
          <p:cNvPr id="15363" name="Imagem 7">
            <a:extLst>
              <a:ext uri="{FF2B5EF4-FFF2-40B4-BE49-F238E27FC236}">
                <a16:creationId xmlns:a16="http://schemas.microsoft.com/office/drawing/2014/main" id="{80B42D83-02D7-4A5B-BF19-82F1A4E5FB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518" y="1443391"/>
            <a:ext cx="6093498" cy="4557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8308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14:warp dir="in"/>
      </p:transition>
    </mc:Choice>
    <mc:Fallback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26113406-9D92-D06C-64B2-0E414AB97F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8743" y="605102"/>
            <a:ext cx="4310688" cy="4993076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C6AAA9D1-F36F-CFDD-6732-E22A4E7162B9}"/>
              </a:ext>
            </a:extLst>
          </p:cNvPr>
          <p:cNvSpPr txBox="1"/>
          <p:nvPr/>
        </p:nvSpPr>
        <p:spPr>
          <a:xfrm>
            <a:off x="431800" y="6068232"/>
            <a:ext cx="685437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000" dirty="0"/>
              <a:t>https://content.chiadobooks.com/img/290x386/unnamed_3.jpg</a:t>
            </a:r>
          </a:p>
        </p:txBody>
      </p:sp>
    </p:spTree>
    <p:extLst>
      <p:ext uri="{BB962C8B-B14F-4D97-AF65-F5344CB8AC3E}">
        <p14:creationId xmlns:p14="http://schemas.microsoft.com/office/powerpoint/2010/main" val="3220241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14:warp dir="in"/>
      </p:transition>
    </mc:Choice>
    <mc:Fallback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Imagem relacionada">
            <a:extLst>
              <a:ext uri="{FF2B5EF4-FFF2-40B4-BE49-F238E27FC236}">
                <a16:creationId xmlns:a16="http://schemas.microsoft.com/office/drawing/2014/main" id="{2908E53C-A31D-46ED-952A-DE1B9B07A3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556" y="2926933"/>
            <a:ext cx="5892993" cy="322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5A8E2C76-7CCD-47DF-8E97-1002BBB4AD8F}"/>
              </a:ext>
            </a:extLst>
          </p:cNvPr>
          <p:cNvSpPr/>
          <p:nvPr/>
        </p:nvSpPr>
        <p:spPr>
          <a:xfrm>
            <a:off x="4653721" y="2228671"/>
            <a:ext cx="43050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dirty="0">
                <a:solidFill>
                  <a:srgbClr val="002060"/>
                </a:solidFill>
                <a:latin typeface="Roboto"/>
              </a:rPr>
              <a:t>A IC Inteligência Competitiva tem um papel fundamental na prospecção de tendências e para a antecipação das tomada de decisão. </a:t>
            </a:r>
          </a:p>
        </p:txBody>
      </p:sp>
    </p:spTree>
    <p:extLst>
      <p:ext uri="{BB962C8B-B14F-4D97-AF65-F5344CB8AC3E}">
        <p14:creationId xmlns:p14="http://schemas.microsoft.com/office/powerpoint/2010/main" val="2722797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14:warp dir="in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1_RetrospectVTI">
  <a:themeElements>
    <a:clrScheme name="Custom 34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EC7016"/>
      </a:accent1>
      <a:accent2>
        <a:srgbClr val="F8931D"/>
      </a:accent2>
      <a:accent3>
        <a:srgbClr val="CE8D3E"/>
      </a:accent3>
      <a:accent4>
        <a:srgbClr val="E64823"/>
      </a:accent4>
      <a:accent5>
        <a:srgbClr val="FFCA08"/>
      </a:accent5>
      <a:accent6>
        <a:srgbClr val="9C6A6A"/>
      </a:accent6>
      <a:hlink>
        <a:srgbClr val="2998E3"/>
      </a:hlink>
      <a:folHlink>
        <a:srgbClr val="7F723D"/>
      </a:folHlink>
    </a:clrScheme>
    <a:fontScheme name="Retrospect">
      <a:majorFont>
        <a:latin typeface="Bookman Old Style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4285733_TF22712842.potx" id="{7F73A76B-BC45-4F88-8DCF-02A30FA03981}" vid="{5A04F2D8-F0B9-438E-990B-52973E9F3163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Parcel">
    <a:dk1>
      <a:srgbClr val="000000"/>
    </a:dk1>
    <a:lt1>
      <a:srgbClr val="FFFFFF"/>
    </a:lt1>
    <a:dk2>
      <a:srgbClr val="4A5356"/>
    </a:dk2>
    <a:lt2>
      <a:srgbClr val="E8E3CE"/>
    </a:lt2>
    <a:accent1>
      <a:srgbClr val="F6A21D"/>
    </a:accent1>
    <a:accent2>
      <a:srgbClr val="9BAFB5"/>
    </a:accent2>
    <a:accent3>
      <a:srgbClr val="C96731"/>
    </a:accent3>
    <a:accent4>
      <a:srgbClr val="9CA383"/>
    </a:accent4>
    <a:accent5>
      <a:srgbClr val="87795D"/>
    </a:accent5>
    <a:accent6>
      <a:srgbClr val="A0988C"/>
    </a:accent6>
    <a:hlink>
      <a:srgbClr val="00B0F0"/>
    </a:hlink>
    <a:folHlink>
      <a:srgbClr val="738F97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93932EF5-314F-409E-8020-FEE5FA0795B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A3F7EDC-E5B4-4BBC-9D2A-CBE6D46C37A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03EEFF0-FB57-4CB4-8BFC-DF397689E2ED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{837FC239-5B1C-4217-A53F-BAA0EA079892}tf22712842_win32</Template>
  <TotalTime>1424</TotalTime>
  <Words>1749</Words>
  <Application>Microsoft Office PowerPoint</Application>
  <PresentationFormat>Apresentação na tela (4:3)</PresentationFormat>
  <Paragraphs>202</Paragraphs>
  <Slides>35</Slides>
  <Notes>8</Notes>
  <HiddenSlides>0</HiddenSlides>
  <MMClips>0</MMClips>
  <ScaleCrop>false</ScaleCrop>
  <HeadingPairs>
    <vt:vector size="6" baseType="variant">
      <vt:variant>
        <vt:lpstr>Fontes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35</vt:i4>
      </vt:variant>
    </vt:vector>
  </HeadingPairs>
  <TitlesOfParts>
    <vt:vector size="44" baseType="lpstr">
      <vt:lpstr>Arial</vt:lpstr>
      <vt:lpstr>Arial Black</vt:lpstr>
      <vt:lpstr>Bookman Old Style</vt:lpstr>
      <vt:lpstr>Calibri</vt:lpstr>
      <vt:lpstr>Franklin Gothic Book</vt:lpstr>
      <vt:lpstr>Roboto</vt:lpstr>
      <vt:lpstr>Times New Roman</vt:lpstr>
      <vt:lpstr>Verdana</vt:lpstr>
      <vt:lpstr>1_RetrospectVTI</vt:lpstr>
      <vt:lpstr>Como utilizar as 03 Inteligências</vt:lpstr>
      <vt:lpstr>Apresentação do PowerPoint</vt:lpstr>
      <vt:lpstr>   Aplicação das inteligências aos negócios</vt:lpstr>
      <vt:lpstr>Apresentação do PowerPoint</vt:lpstr>
      <vt:lpstr>Apresentação do PowerPoint</vt:lpstr>
      <vt:lpstr>Apresentação do PowerPoint</vt:lpstr>
      <vt:lpstr>INDÚSTRIA 4.0 – NOVE PILARES DO AVANÇO TECNOLÓGICO</vt:lpstr>
      <vt:lpstr>Apresentação do PowerPoint</vt:lpstr>
      <vt:lpstr>Apresentação do PowerPoint</vt:lpstr>
      <vt:lpstr>ABORDAGENS DOS CEO’s SOBRE USO DA INTELIGÊNCIA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O MUNDO EM EVOLUÇÃO: FERRAMENTAS E COMPETÊNCIAS</vt:lpstr>
      <vt:lpstr>Apresentação do PowerPoint</vt:lpstr>
      <vt:lpstr>Apresentação do PowerPoint</vt:lpstr>
      <vt:lpstr>Apresentação do PowerPoint</vt:lpstr>
      <vt:lpstr>O MUNDO EM TRANSFORMAÇÃO :  FERRAMENTAS E COMPETÊNCIAS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Exploration &amp; Exploitation</vt:lpstr>
      <vt:lpstr>Tipos de ambidestria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REUNIÃO DE EMPRESAS</dc:title>
  <dc:subject>ACDE 2023.09.04</dc:subject>
  <dc:creator>Prof. Ricardo Abdala 31.99296.0713</dc:creator>
  <cp:lastModifiedBy>Ricardo Abdala</cp:lastModifiedBy>
  <cp:revision>94</cp:revision>
  <dcterms:created xsi:type="dcterms:W3CDTF">2022-06-25T14:16:55Z</dcterms:created>
  <dcterms:modified xsi:type="dcterms:W3CDTF">2023-09-04T20:40:38Z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